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05613" cy="99393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3366"/>
    <a:srgbClr val="00FF00"/>
    <a:srgbClr val="CCFFCC"/>
    <a:srgbClr val="EAEAEA"/>
    <a:srgbClr val="FF7C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0929"/>
  </p:normalViewPr>
  <p:slideViewPr>
    <p:cSldViewPr snapToGrid="0">
      <p:cViewPr varScale="1">
        <p:scale>
          <a:sx n="88" d="100"/>
          <a:sy n="88" d="100"/>
        </p:scale>
        <p:origin x="1378" y="-19"/>
      </p:cViewPr>
      <p:guideLst>
        <p:guide orient="horz" pos="320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DD9E2A-05AF-4519-BE63-71DB2CA2D9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435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09836-0FC8-4B44-A24A-0FB9F4A40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67C77-44E9-4542-8F53-769C0F223F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FF95-E7DE-4BD2-AA6D-BFF692B0FB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4D09F-A0C1-4052-98E3-EB1E40C3CA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0D241-3E76-47E3-AB5A-0191C11C51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2D53D-4A4D-4935-9104-3C4B169424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79DFD-BBAA-4959-8F56-46FECAA53E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4135-C7E7-4087-9CD5-45F3E5EDE2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ABCBF-E1A2-4223-9672-5D6683856D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50562-FA97-487D-BFD1-77621C818F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D2810-6E9D-4BE8-B7CC-91C5BF2F07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F5F308-E1BE-4F4C-937D-A81082B507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ectangle 84"/>
          <p:cNvSpPr>
            <a:spLocks noChangeArrowheads="1"/>
          </p:cNvSpPr>
          <p:nvPr/>
        </p:nvSpPr>
        <p:spPr bwMode="auto">
          <a:xfrm>
            <a:off x="5373688" y="3240087"/>
            <a:ext cx="647700" cy="210698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17" name="Rectangle 84"/>
          <p:cNvSpPr>
            <a:spLocks noChangeArrowheads="1"/>
          </p:cNvSpPr>
          <p:nvPr/>
        </p:nvSpPr>
        <p:spPr bwMode="auto">
          <a:xfrm>
            <a:off x="1493229" y="4291851"/>
            <a:ext cx="647700" cy="21153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13" name="Rectangle 84"/>
          <p:cNvSpPr>
            <a:spLocks noChangeArrowheads="1"/>
          </p:cNvSpPr>
          <p:nvPr/>
        </p:nvSpPr>
        <p:spPr bwMode="auto">
          <a:xfrm>
            <a:off x="836544" y="4302126"/>
            <a:ext cx="647700" cy="20838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104" name="Rectangle 84"/>
          <p:cNvSpPr>
            <a:spLocks noChangeArrowheads="1"/>
          </p:cNvSpPr>
          <p:nvPr/>
        </p:nvSpPr>
        <p:spPr bwMode="auto">
          <a:xfrm>
            <a:off x="6010210" y="2192703"/>
            <a:ext cx="641553" cy="2093356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34" name="Rectangle 84"/>
          <p:cNvSpPr>
            <a:spLocks noChangeArrowheads="1"/>
          </p:cNvSpPr>
          <p:nvPr/>
        </p:nvSpPr>
        <p:spPr bwMode="auto">
          <a:xfrm>
            <a:off x="4717003" y="4301400"/>
            <a:ext cx="647700" cy="209624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103" name="Rectangle 84"/>
          <p:cNvSpPr>
            <a:spLocks noChangeArrowheads="1"/>
          </p:cNvSpPr>
          <p:nvPr/>
        </p:nvSpPr>
        <p:spPr bwMode="auto">
          <a:xfrm>
            <a:off x="2125260" y="4289403"/>
            <a:ext cx="647700" cy="105570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139" name="Rectangle 84"/>
          <p:cNvSpPr>
            <a:spLocks noChangeArrowheads="1"/>
          </p:cNvSpPr>
          <p:nvPr/>
        </p:nvSpPr>
        <p:spPr bwMode="auto">
          <a:xfrm>
            <a:off x="2771304" y="2176697"/>
            <a:ext cx="647700" cy="2107911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2850333" y="2224547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feld 135"/>
          <p:cNvSpPr txBox="1"/>
          <p:nvPr/>
        </p:nvSpPr>
        <p:spPr>
          <a:xfrm>
            <a:off x="2770201" y="2677344"/>
            <a:ext cx="643284" cy="1169551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Konsekutivdolmetschen Stufe 3+4 B-A und A-B 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84"/>
          <p:cNvSpPr>
            <a:spLocks noChangeArrowheads="1"/>
          </p:cNvSpPr>
          <p:nvPr/>
        </p:nvSpPr>
        <p:spPr bwMode="auto">
          <a:xfrm>
            <a:off x="3420572" y="4290488"/>
            <a:ext cx="647700" cy="210396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>
            <a:off x="3426182" y="4351223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feld 144"/>
          <p:cNvSpPr txBox="1"/>
          <p:nvPr/>
        </p:nvSpPr>
        <p:spPr>
          <a:xfrm>
            <a:off x="3433763" y="4833843"/>
            <a:ext cx="643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Simultandolmetschen Stufe 1+2 B-A und A-B 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84"/>
          <p:cNvSpPr>
            <a:spLocks noChangeArrowheads="1"/>
          </p:cNvSpPr>
          <p:nvPr/>
        </p:nvSpPr>
        <p:spPr bwMode="auto">
          <a:xfrm>
            <a:off x="4077732" y="2176697"/>
            <a:ext cx="632184" cy="2125429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058" name="Rectangle 21"/>
          <p:cNvSpPr>
            <a:spLocks noChangeArrowheads="1"/>
          </p:cNvSpPr>
          <p:nvPr/>
        </p:nvSpPr>
        <p:spPr bwMode="auto">
          <a:xfrm>
            <a:off x="0" y="5419725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1. Sem.</a:t>
            </a:r>
          </a:p>
        </p:txBody>
      </p:sp>
      <p:sp>
        <p:nvSpPr>
          <p:cNvPr id="2063" name="Text Box 34"/>
          <p:cNvSpPr txBox="1">
            <a:spLocks noChangeArrowheads="1"/>
          </p:cNvSpPr>
          <p:nvPr/>
        </p:nvSpPr>
        <p:spPr bwMode="auto">
          <a:xfrm>
            <a:off x="76200" y="276225"/>
            <a:ext cx="47585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2000" dirty="0">
                <a:latin typeface="Arial" charset="0"/>
              </a:rPr>
              <a:t>Master </a:t>
            </a:r>
            <a:r>
              <a:rPr lang="de-DE" sz="2000" dirty="0" smtClean="0">
                <a:latin typeface="Arial" charset="0"/>
              </a:rPr>
              <a:t>Konferenzdolmetschen</a:t>
            </a:r>
            <a:r>
              <a:rPr lang="de-DE" sz="2000" dirty="0">
                <a:latin typeface="Arial" charset="0"/>
              </a:rPr>
              <a:t> (M. A.)</a:t>
            </a:r>
          </a:p>
          <a:p>
            <a:pPr eaLnBrk="1" hangingPunct="1"/>
            <a:r>
              <a:rPr lang="de-DE" sz="2000" dirty="0">
                <a:latin typeface="Arial" charset="0"/>
              </a:rPr>
              <a:t>Studiengangvariante A / B &amp; </a:t>
            </a:r>
            <a:r>
              <a:rPr lang="de-DE" sz="2000" dirty="0" smtClean="0">
                <a:latin typeface="Arial" charset="0"/>
              </a:rPr>
              <a:t>Übersetzen</a:t>
            </a:r>
            <a:endParaRPr lang="de-DE" sz="2000" dirty="0">
              <a:latin typeface="Arial" charset="0"/>
            </a:endParaRPr>
          </a:p>
        </p:txBody>
      </p:sp>
      <p:sp>
        <p:nvSpPr>
          <p:cNvPr id="2067" name="Rectangle 54"/>
          <p:cNvSpPr>
            <a:spLocks noChangeArrowheads="1"/>
          </p:cNvSpPr>
          <p:nvPr/>
        </p:nvSpPr>
        <p:spPr bwMode="auto">
          <a:xfrm>
            <a:off x="0" y="43497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2. Sem.</a:t>
            </a:r>
          </a:p>
        </p:txBody>
      </p:sp>
      <p:sp>
        <p:nvSpPr>
          <p:cNvPr id="2069" name="Rectangle 56"/>
          <p:cNvSpPr>
            <a:spLocks noChangeArrowheads="1"/>
          </p:cNvSpPr>
          <p:nvPr/>
        </p:nvSpPr>
        <p:spPr bwMode="auto">
          <a:xfrm>
            <a:off x="0" y="330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3. Sem.</a:t>
            </a:r>
          </a:p>
        </p:txBody>
      </p:sp>
      <p:sp>
        <p:nvSpPr>
          <p:cNvPr id="2071" name="Rectangle 58"/>
          <p:cNvSpPr>
            <a:spLocks noChangeArrowheads="1"/>
          </p:cNvSpPr>
          <p:nvPr/>
        </p:nvSpPr>
        <p:spPr bwMode="auto">
          <a:xfrm>
            <a:off x="0" y="226536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sz="1600">
                <a:latin typeface="Arial" charset="0"/>
              </a:rPr>
              <a:t>4. Sem.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838200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>
                <a:latin typeface="Arial" charset="0"/>
              </a:rPr>
              <a:t>Modul 1</a:t>
            </a:r>
          </a:p>
        </p:txBody>
      </p:sp>
      <p:sp>
        <p:nvSpPr>
          <p:cNvPr id="2077" name="Rectangle 70"/>
          <p:cNvSpPr>
            <a:spLocks noChangeArrowheads="1"/>
          </p:cNvSpPr>
          <p:nvPr/>
        </p:nvSpPr>
        <p:spPr bwMode="auto">
          <a:xfrm>
            <a:off x="1487488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>
                <a:latin typeface="Arial" charset="0"/>
              </a:rPr>
              <a:t>Modul 2</a:t>
            </a:r>
          </a:p>
        </p:txBody>
      </p:sp>
      <p:sp>
        <p:nvSpPr>
          <p:cNvPr id="2078" name="Rectangle 71"/>
          <p:cNvSpPr>
            <a:spLocks noChangeArrowheads="1"/>
          </p:cNvSpPr>
          <p:nvPr/>
        </p:nvSpPr>
        <p:spPr bwMode="auto">
          <a:xfrm>
            <a:off x="2132013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>
                <a:latin typeface="Arial" charset="0"/>
              </a:rPr>
              <a:t>Modul 3</a:t>
            </a:r>
          </a:p>
        </p:txBody>
      </p:sp>
      <p:sp>
        <p:nvSpPr>
          <p:cNvPr id="2079" name="Rectangle 72"/>
          <p:cNvSpPr>
            <a:spLocks noChangeArrowheads="1"/>
          </p:cNvSpPr>
          <p:nvPr/>
        </p:nvSpPr>
        <p:spPr bwMode="auto">
          <a:xfrm>
            <a:off x="2781300" y="6400800"/>
            <a:ext cx="64928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 dirty="0">
                <a:latin typeface="Arial" charset="0"/>
              </a:rPr>
              <a:t>Modul 4</a:t>
            </a:r>
          </a:p>
        </p:txBody>
      </p:sp>
      <p:sp>
        <p:nvSpPr>
          <p:cNvPr id="2080" name="Rectangle 73"/>
          <p:cNvSpPr>
            <a:spLocks noChangeArrowheads="1"/>
          </p:cNvSpPr>
          <p:nvPr/>
        </p:nvSpPr>
        <p:spPr bwMode="auto">
          <a:xfrm>
            <a:off x="3432175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>
                <a:latin typeface="Arial" charset="0"/>
              </a:rPr>
              <a:t>Modul 5</a:t>
            </a:r>
          </a:p>
        </p:txBody>
      </p:sp>
      <p:sp>
        <p:nvSpPr>
          <p:cNvPr id="2081" name="Rectangle 74"/>
          <p:cNvSpPr>
            <a:spLocks noChangeArrowheads="1"/>
          </p:cNvSpPr>
          <p:nvPr/>
        </p:nvSpPr>
        <p:spPr bwMode="auto">
          <a:xfrm>
            <a:off x="4072754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>
                <a:latin typeface="Arial" charset="0"/>
              </a:rPr>
              <a:t>Modul 6</a:t>
            </a:r>
          </a:p>
        </p:txBody>
      </p:sp>
      <p:sp>
        <p:nvSpPr>
          <p:cNvPr id="2082" name="Rectangle 75"/>
          <p:cNvSpPr>
            <a:spLocks noChangeArrowheads="1"/>
          </p:cNvSpPr>
          <p:nvPr/>
        </p:nvSpPr>
        <p:spPr bwMode="auto">
          <a:xfrm>
            <a:off x="4717279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 dirty="0">
                <a:latin typeface="Arial" charset="0"/>
              </a:rPr>
              <a:t>Modul 7</a:t>
            </a:r>
          </a:p>
        </p:txBody>
      </p:sp>
      <p:sp>
        <p:nvSpPr>
          <p:cNvPr id="2083" name="Rectangle 76"/>
          <p:cNvSpPr>
            <a:spLocks noChangeArrowheads="1"/>
          </p:cNvSpPr>
          <p:nvPr/>
        </p:nvSpPr>
        <p:spPr bwMode="auto">
          <a:xfrm>
            <a:off x="5366566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 dirty="0">
                <a:latin typeface="Arial" charset="0"/>
              </a:rPr>
              <a:t>Modul 8</a:t>
            </a:r>
          </a:p>
        </p:txBody>
      </p:sp>
      <p:sp>
        <p:nvSpPr>
          <p:cNvPr id="2062" name="Line 4"/>
          <p:cNvSpPr>
            <a:spLocks noChangeShapeType="1"/>
          </p:cNvSpPr>
          <p:nvPr/>
        </p:nvSpPr>
        <p:spPr bwMode="auto">
          <a:xfrm flipV="1">
            <a:off x="838200" y="2184400"/>
            <a:ext cx="1588" cy="484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9" name="Rectangle 46"/>
          <p:cNvSpPr>
            <a:spLocks noChangeArrowheads="1"/>
          </p:cNvSpPr>
          <p:nvPr/>
        </p:nvSpPr>
        <p:spPr bwMode="auto">
          <a:xfrm>
            <a:off x="8305800" y="0"/>
            <a:ext cx="838200" cy="68580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80" name="Line 40"/>
          <p:cNvSpPr>
            <a:spLocks noChangeShapeType="1"/>
          </p:cNvSpPr>
          <p:nvPr/>
        </p:nvSpPr>
        <p:spPr bwMode="auto">
          <a:xfrm flipV="1">
            <a:off x="8305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81" name="Text Box 41"/>
          <p:cNvSpPr txBox="1">
            <a:spLocks noChangeArrowheads="1"/>
          </p:cNvSpPr>
          <p:nvPr/>
        </p:nvSpPr>
        <p:spPr bwMode="auto">
          <a:xfrm rot="18557367">
            <a:off x="8274143" y="1380595"/>
            <a:ext cx="633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dirty="0">
                <a:latin typeface="Arial" charset="0"/>
                <a:sym typeface="Symbol" pitchFamily="18" charset="2"/>
              </a:rPr>
              <a:t> LP</a:t>
            </a:r>
            <a:endParaRPr lang="de-DE" sz="1600" dirty="0">
              <a:latin typeface="Arial" charset="0"/>
            </a:endParaRPr>
          </a:p>
        </p:txBody>
      </p:sp>
      <p:sp>
        <p:nvSpPr>
          <p:cNvPr id="182" name="Text Box 47"/>
          <p:cNvSpPr txBox="1">
            <a:spLocks noChangeArrowheads="1"/>
          </p:cNvSpPr>
          <p:nvPr/>
        </p:nvSpPr>
        <p:spPr bwMode="auto">
          <a:xfrm>
            <a:off x="8234238" y="6361610"/>
            <a:ext cx="557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latin typeface="Arial" charset="0"/>
                <a:sym typeface="Symbol" pitchFamily="18" charset="2"/>
              </a:rPr>
              <a:t>123</a:t>
            </a:r>
            <a:endParaRPr lang="de-DE" sz="1600" dirty="0">
              <a:latin typeface="Arial" charset="0"/>
            </a:endParaRPr>
          </a:p>
        </p:txBody>
      </p:sp>
      <p:cxnSp>
        <p:nvCxnSpPr>
          <p:cNvPr id="188" name="Gerade Verbindung 187"/>
          <p:cNvCxnSpPr/>
          <p:nvPr/>
        </p:nvCxnSpPr>
        <p:spPr>
          <a:xfrm flipV="1">
            <a:off x="8308221" y="2187575"/>
            <a:ext cx="838200" cy="1047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188"/>
          <p:cNvCxnSpPr/>
          <p:nvPr/>
        </p:nvCxnSpPr>
        <p:spPr>
          <a:xfrm flipV="1">
            <a:off x="8312887" y="3234830"/>
            <a:ext cx="838200" cy="1062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189"/>
          <p:cNvCxnSpPr/>
          <p:nvPr/>
        </p:nvCxnSpPr>
        <p:spPr>
          <a:xfrm flipV="1">
            <a:off x="8316913" y="4289404"/>
            <a:ext cx="838200" cy="104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190"/>
          <p:cNvCxnSpPr/>
          <p:nvPr/>
        </p:nvCxnSpPr>
        <p:spPr>
          <a:xfrm flipV="1">
            <a:off x="8312887" y="5357774"/>
            <a:ext cx="842226" cy="1036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8350516" y="5408613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27</a:t>
            </a:r>
            <a:endParaRPr lang="de-DE" sz="1600" dirty="0">
              <a:latin typeface="Arial" charset="0"/>
            </a:endParaRPr>
          </a:p>
        </p:txBody>
      </p:sp>
      <p:sp>
        <p:nvSpPr>
          <p:cNvPr id="195" name="Rectangle 69"/>
          <p:cNvSpPr>
            <a:spLocks noChangeArrowheads="1"/>
          </p:cNvSpPr>
          <p:nvPr/>
        </p:nvSpPr>
        <p:spPr bwMode="auto">
          <a:xfrm>
            <a:off x="8380505" y="4378147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33</a:t>
            </a:r>
            <a:endParaRPr lang="de-DE" sz="1600" dirty="0">
              <a:latin typeface="Arial" charset="0"/>
            </a:endParaRPr>
          </a:p>
        </p:txBody>
      </p:sp>
      <p:sp>
        <p:nvSpPr>
          <p:cNvPr id="196" name="Rectangle 69"/>
          <p:cNvSpPr>
            <a:spLocks noChangeArrowheads="1"/>
          </p:cNvSpPr>
          <p:nvPr/>
        </p:nvSpPr>
        <p:spPr bwMode="auto">
          <a:xfrm>
            <a:off x="8350516" y="3295407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33</a:t>
            </a:r>
            <a:endParaRPr lang="de-DE" sz="1600" dirty="0">
              <a:latin typeface="Arial" charset="0"/>
            </a:endParaRPr>
          </a:p>
        </p:txBody>
      </p:sp>
      <p:sp>
        <p:nvSpPr>
          <p:cNvPr id="197" name="Rectangle 69"/>
          <p:cNvSpPr>
            <a:spLocks noChangeArrowheads="1"/>
          </p:cNvSpPr>
          <p:nvPr/>
        </p:nvSpPr>
        <p:spPr bwMode="auto">
          <a:xfrm>
            <a:off x="8349691" y="2254250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>
                <a:latin typeface="Arial" charset="0"/>
              </a:rPr>
              <a:t>30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8664016" y="2787294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3</a:t>
            </a:r>
            <a:endParaRPr lang="de-DE" sz="1600" dirty="0">
              <a:latin typeface="Arial" charset="0"/>
            </a:endParaRPr>
          </a:p>
        </p:txBody>
      </p:sp>
      <p:sp>
        <p:nvSpPr>
          <p:cNvPr id="200" name="Rectangle 69"/>
          <p:cNvSpPr>
            <a:spLocks noChangeArrowheads="1"/>
          </p:cNvSpPr>
          <p:nvPr/>
        </p:nvSpPr>
        <p:spPr bwMode="auto">
          <a:xfrm>
            <a:off x="8654491" y="3839807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1</a:t>
            </a:r>
            <a:endParaRPr lang="de-DE" sz="1600" dirty="0">
              <a:latin typeface="Arial" charset="0"/>
            </a:endParaRPr>
          </a:p>
        </p:txBody>
      </p:sp>
      <p:sp>
        <p:nvSpPr>
          <p:cNvPr id="201" name="Rectangle 69"/>
          <p:cNvSpPr>
            <a:spLocks noChangeArrowheads="1"/>
          </p:cNvSpPr>
          <p:nvPr/>
        </p:nvSpPr>
        <p:spPr bwMode="auto">
          <a:xfrm>
            <a:off x="8654491" y="4890732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4</a:t>
            </a:r>
            <a:endParaRPr lang="de-DE" sz="1600" dirty="0">
              <a:latin typeface="Arial" charset="0"/>
            </a:endParaRPr>
          </a:p>
        </p:txBody>
      </p:sp>
      <p:sp>
        <p:nvSpPr>
          <p:cNvPr id="202" name="Rectangle 69"/>
          <p:cNvSpPr>
            <a:spLocks noChangeArrowheads="1"/>
          </p:cNvSpPr>
          <p:nvPr/>
        </p:nvSpPr>
        <p:spPr bwMode="auto">
          <a:xfrm>
            <a:off x="8654491" y="5965469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0</a:t>
            </a:r>
            <a:endParaRPr lang="de-DE" sz="1600" dirty="0">
              <a:latin typeface="Arial" charset="0"/>
            </a:endParaRPr>
          </a:p>
        </p:txBody>
      </p:sp>
      <p:sp>
        <p:nvSpPr>
          <p:cNvPr id="203" name="Rectangle 69"/>
          <p:cNvSpPr>
            <a:spLocks noChangeArrowheads="1"/>
          </p:cNvSpPr>
          <p:nvPr/>
        </p:nvSpPr>
        <p:spPr bwMode="auto">
          <a:xfrm>
            <a:off x="8654491" y="6520941"/>
            <a:ext cx="420688" cy="38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600" dirty="0" smtClean="0">
                <a:latin typeface="Arial" charset="0"/>
              </a:rPr>
              <a:t>8</a:t>
            </a:r>
            <a:endParaRPr lang="de-DE" sz="1600" dirty="0">
              <a:latin typeface="Arial" charset="0"/>
            </a:endParaRPr>
          </a:p>
        </p:txBody>
      </p:sp>
      <p:cxnSp>
        <p:nvCxnSpPr>
          <p:cNvPr id="204" name="Gerade Verbindung 203"/>
          <p:cNvCxnSpPr/>
          <p:nvPr/>
        </p:nvCxnSpPr>
        <p:spPr>
          <a:xfrm flipV="1">
            <a:off x="8307388" y="6400801"/>
            <a:ext cx="836612" cy="452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0" y="6400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2" name="Line 59"/>
          <p:cNvSpPr>
            <a:spLocks noChangeShapeType="1"/>
          </p:cNvSpPr>
          <p:nvPr/>
        </p:nvSpPr>
        <p:spPr bwMode="auto">
          <a:xfrm>
            <a:off x="0" y="21875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0" name="Line 57"/>
          <p:cNvSpPr>
            <a:spLocks noChangeShapeType="1"/>
          </p:cNvSpPr>
          <p:nvPr/>
        </p:nvSpPr>
        <p:spPr bwMode="auto">
          <a:xfrm>
            <a:off x="0" y="32400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8" name="Line 55"/>
          <p:cNvSpPr>
            <a:spLocks noChangeShapeType="1"/>
          </p:cNvSpPr>
          <p:nvPr/>
        </p:nvSpPr>
        <p:spPr bwMode="auto">
          <a:xfrm>
            <a:off x="0" y="42957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209" name="Gerade Verbindung 208"/>
          <p:cNvCxnSpPr/>
          <p:nvPr/>
        </p:nvCxnSpPr>
        <p:spPr>
          <a:xfrm flipV="1">
            <a:off x="8317746" y="1139825"/>
            <a:ext cx="838200" cy="1047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 Box 34"/>
          <p:cNvSpPr txBox="1">
            <a:spLocks noChangeArrowheads="1"/>
          </p:cNvSpPr>
          <p:nvPr/>
        </p:nvSpPr>
        <p:spPr bwMode="auto">
          <a:xfrm>
            <a:off x="4725988" y="30805"/>
            <a:ext cx="3581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000" dirty="0">
                <a:solidFill>
                  <a:schemeClr val="bg2"/>
                </a:solidFill>
                <a:latin typeface="Arial" charset="0"/>
              </a:rPr>
              <a:t>Dieser Studienverlaufsplan stellt eine idealtypische und sinnvolle Abfolge der Module des Studienfachs dar, die den Studienabschluss innerhalb der Regelstudienzeit ermöglicht. </a:t>
            </a:r>
            <a:r>
              <a:rPr lang="de-DE" sz="1000" dirty="0" smtClean="0">
                <a:solidFill>
                  <a:schemeClr val="bg2"/>
                </a:solidFill>
                <a:latin typeface="Arial" charset="0"/>
              </a:rPr>
              <a:t>Diese </a:t>
            </a:r>
            <a:r>
              <a:rPr lang="de-DE" sz="1000" dirty="0">
                <a:solidFill>
                  <a:schemeClr val="bg2"/>
                </a:solidFill>
                <a:latin typeface="Arial" charset="0"/>
              </a:rPr>
              <a:t>Abfolge ist jedoch nicht verpflichtend; Studierenden steht es frei, ihren Studienverlauf anders zu gestalten.</a:t>
            </a:r>
          </a:p>
        </p:txBody>
      </p:sp>
      <p:sp>
        <p:nvSpPr>
          <p:cNvPr id="184" name="Textfeld 183"/>
          <p:cNvSpPr txBox="1"/>
          <p:nvPr/>
        </p:nvSpPr>
        <p:spPr>
          <a:xfrm rot="18539079">
            <a:off x="8292523" y="1637138"/>
            <a:ext cx="997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Anz. MP/SL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Textfeld 185"/>
          <p:cNvSpPr txBox="1"/>
          <p:nvPr/>
        </p:nvSpPr>
        <p:spPr>
          <a:xfrm>
            <a:off x="8693" y="6458696"/>
            <a:ext cx="850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MP=Modulprüfung</a:t>
            </a:r>
          </a:p>
          <a:p>
            <a:r>
              <a:rPr lang="de-DE" sz="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SL=Studienleistung</a:t>
            </a:r>
            <a:endParaRPr lang="de-DE" sz="6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Textfeld 209"/>
          <p:cNvSpPr txBox="1"/>
          <p:nvPr/>
        </p:nvSpPr>
        <p:spPr>
          <a:xfrm>
            <a:off x="2867882" y="3885985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extfeld 210"/>
          <p:cNvSpPr txBox="1"/>
          <p:nvPr/>
        </p:nvSpPr>
        <p:spPr>
          <a:xfrm>
            <a:off x="3507535" y="457685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Textfeld 213"/>
          <p:cNvSpPr txBox="1"/>
          <p:nvPr/>
        </p:nvSpPr>
        <p:spPr>
          <a:xfrm>
            <a:off x="901982" y="4337268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Textfeld 215"/>
          <p:cNvSpPr txBox="1"/>
          <p:nvPr/>
        </p:nvSpPr>
        <p:spPr>
          <a:xfrm>
            <a:off x="842709" y="4704790"/>
            <a:ext cx="644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Dol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metsch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-wissen-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sch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. &amp;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Allgm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Transla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tions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-wissen-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schaft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Textfeld 217"/>
          <p:cNvSpPr txBox="1"/>
          <p:nvPr/>
        </p:nvSpPr>
        <p:spPr>
          <a:xfrm>
            <a:off x="1557227" y="4375544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Textfeld 219"/>
          <p:cNvSpPr txBox="1"/>
          <p:nvPr/>
        </p:nvSpPr>
        <p:spPr>
          <a:xfrm>
            <a:off x="1506583" y="4847551"/>
            <a:ext cx="606539" cy="861774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Kultur- und Sprachwissenschaft </a:t>
            </a:r>
          </a:p>
        </p:txBody>
      </p:sp>
      <p:sp>
        <p:nvSpPr>
          <p:cNvPr id="221" name="Textfeld 220"/>
          <p:cNvSpPr txBox="1"/>
          <p:nvPr/>
        </p:nvSpPr>
        <p:spPr>
          <a:xfrm>
            <a:off x="928240" y="617288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Textfeld 221"/>
          <p:cNvSpPr txBox="1"/>
          <p:nvPr/>
        </p:nvSpPr>
        <p:spPr>
          <a:xfrm>
            <a:off x="1609612" y="6167610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3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Rectangle 84"/>
          <p:cNvSpPr>
            <a:spLocks noChangeArrowheads="1"/>
          </p:cNvSpPr>
          <p:nvPr/>
        </p:nvSpPr>
        <p:spPr bwMode="auto">
          <a:xfrm>
            <a:off x="2138503" y="5336998"/>
            <a:ext cx="647700" cy="10477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25" name="Textfeld 224"/>
          <p:cNvSpPr txBox="1"/>
          <p:nvPr/>
        </p:nvSpPr>
        <p:spPr>
          <a:xfrm>
            <a:off x="2189897" y="4374967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feld 225"/>
          <p:cNvSpPr txBox="1"/>
          <p:nvPr/>
        </p:nvSpPr>
        <p:spPr>
          <a:xfrm>
            <a:off x="2130144" y="4803455"/>
            <a:ext cx="6450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Konse-kutivdolmetschen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Stufe 1+2 B-A und A-B 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Textfeld 226"/>
          <p:cNvSpPr txBox="1"/>
          <p:nvPr/>
        </p:nvSpPr>
        <p:spPr>
          <a:xfrm>
            <a:off x="2216155" y="4582055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>
                <a:latin typeface="Arial" pitchFamily="34" charset="0"/>
                <a:cs typeface="Arial" pitchFamily="34" charset="0"/>
              </a:rPr>
              <a:t>6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9" name="Textfeld 228"/>
          <p:cNvSpPr txBox="1"/>
          <p:nvPr/>
        </p:nvSpPr>
        <p:spPr>
          <a:xfrm>
            <a:off x="2193466" y="615557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84"/>
          <p:cNvSpPr>
            <a:spLocks noChangeArrowheads="1"/>
          </p:cNvSpPr>
          <p:nvPr/>
        </p:nvSpPr>
        <p:spPr bwMode="auto">
          <a:xfrm>
            <a:off x="4067735" y="4024797"/>
            <a:ext cx="647700" cy="26776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sz="1000" dirty="0">
              <a:latin typeface="Arial" charset="0"/>
            </a:endParaRPr>
          </a:p>
        </p:txBody>
      </p:sp>
      <p:sp>
        <p:nvSpPr>
          <p:cNvPr id="231" name="Textfeld 230"/>
          <p:cNvSpPr txBox="1"/>
          <p:nvPr/>
        </p:nvSpPr>
        <p:spPr>
          <a:xfrm>
            <a:off x="4104274" y="2276451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Textfeld 232"/>
          <p:cNvSpPr txBox="1"/>
          <p:nvPr/>
        </p:nvSpPr>
        <p:spPr>
          <a:xfrm>
            <a:off x="4104274" y="2735259"/>
            <a:ext cx="605642" cy="1169551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Simultandolmetschen Stufe 3+4 B-A und A-B  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Textfeld 234"/>
          <p:cNvSpPr txBox="1"/>
          <p:nvPr/>
        </p:nvSpPr>
        <p:spPr>
          <a:xfrm>
            <a:off x="4764675" y="4365026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Textfeld 236"/>
          <p:cNvSpPr txBox="1"/>
          <p:nvPr/>
        </p:nvSpPr>
        <p:spPr>
          <a:xfrm>
            <a:off x="4722688" y="4864547"/>
            <a:ext cx="6432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Trans-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latori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sche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Kompe-tenz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de-DE" sz="1000" dirty="0" smtClean="0">
                <a:latin typeface="Arial" pitchFamily="34" charset="0"/>
                <a:cs typeface="Arial" pitchFamily="34" charset="0"/>
              </a:rPr>
            </a:br>
            <a:r>
              <a:rPr lang="de-DE" sz="1000" dirty="0" smtClean="0">
                <a:latin typeface="Arial" pitchFamily="34" charset="0"/>
                <a:cs typeface="Arial" pitchFamily="34" charset="0"/>
              </a:rPr>
              <a:t>B-A 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und A-B </a:t>
            </a:r>
            <a:endParaRPr 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Textfeld 238"/>
          <p:cNvSpPr txBox="1"/>
          <p:nvPr/>
        </p:nvSpPr>
        <p:spPr>
          <a:xfrm>
            <a:off x="5403655" y="3237728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Textfeld 240"/>
          <p:cNvSpPr txBox="1"/>
          <p:nvPr/>
        </p:nvSpPr>
        <p:spPr>
          <a:xfrm>
            <a:off x="4155708" y="2490215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Textfeld 241"/>
          <p:cNvSpPr txBox="1"/>
          <p:nvPr/>
        </p:nvSpPr>
        <p:spPr>
          <a:xfrm>
            <a:off x="4808699" y="6106208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feld 242"/>
          <p:cNvSpPr txBox="1"/>
          <p:nvPr/>
        </p:nvSpPr>
        <p:spPr>
          <a:xfrm>
            <a:off x="5446904" y="513409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Textfeld 243"/>
          <p:cNvSpPr txBox="1"/>
          <p:nvPr/>
        </p:nvSpPr>
        <p:spPr>
          <a:xfrm>
            <a:off x="5373687" y="3593518"/>
            <a:ext cx="6432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Trans-</a:t>
            </a:r>
            <a:r>
              <a:rPr lang="de-DE" sz="1000" dirty="0" err="1">
                <a:latin typeface="Arial" pitchFamily="34" charset="0"/>
                <a:cs typeface="Arial" pitchFamily="34" charset="0"/>
              </a:rPr>
              <a:t>latori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-</a:t>
            </a:r>
            <a:r>
              <a:rPr lang="de-DE" sz="1000" dirty="0" err="1">
                <a:latin typeface="Arial" pitchFamily="34" charset="0"/>
                <a:cs typeface="Arial" pitchFamily="34" charset="0"/>
              </a:rPr>
              <a:t>sche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>
                <a:latin typeface="Arial" pitchFamily="34" charset="0"/>
                <a:cs typeface="Arial" pitchFamily="34" charset="0"/>
              </a:rPr>
              <a:t>Kompe-tenz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; Fach-über-setzen 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(WPM) </a:t>
            </a:r>
          </a:p>
        </p:txBody>
      </p:sp>
      <p:sp>
        <p:nvSpPr>
          <p:cNvPr id="2061" name="Line 22"/>
          <p:cNvSpPr>
            <a:spLocks noChangeShapeType="1"/>
          </p:cNvSpPr>
          <p:nvPr/>
        </p:nvSpPr>
        <p:spPr bwMode="auto">
          <a:xfrm>
            <a:off x="0" y="53451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3" name="Text Box 34"/>
          <p:cNvSpPr txBox="1">
            <a:spLocks noChangeArrowheads="1"/>
          </p:cNvSpPr>
          <p:nvPr/>
        </p:nvSpPr>
        <p:spPr bwMode="auto">
          <a:xfrm>
            <a:off x="104532" y="959641"/>
            <a:ext cx="47820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400" dirty="0" smtClean="0">
                <a:latin typeface="Arial" charset="0"/>
              </a:rPr>
              <a:t>z.B. mit der Fächerkombination Deutsch (A), Spanisch (B)</a:t>
            </a:r>
            <a:endParaRPr lang="de-DE" sz="1400" dirty="0">
              <a:latin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984841" y="451388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feld 96"/>
          <p:cNvSpPr txBox="1"/>
          <p:nvPr/>
        </p:nvSpPr>
        <p:spPr>
          <a:xfrm>
            <a:off x="1655119" y="4579538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2859688" y="2443531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4159628" y="397504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4787278" y="4612796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76"/>
          <p:cNvSpPr>
            <a:spLocks noChangeArrowheads="1"/>
          </p:cNvSpPr>
          <p:nvPr/>
        </p:nvSpPr>
        <p:spPr bwMode="auto">
          <a:xfrm>
            <a:off x="6018333" y="6400800"/>
            <a:ext cx="6477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1200" dirty="0">
                <a:latin typeface="Arial" charset="0"/>
              </a:rPr>
              <a:t>Modul </a:t>
            </a:r>
            <a:r>
              <a:rPr lang="de-DE" sz="1200" dirty="0" smtClean="0">
                <a:latin typeface="Arial" charset="0"/>
              </a:rPr>
              <a:t>9</a:t>
            </a:r>
            <a:endParaRPr lang="de-DE" sz="1200" dirty="0">
              <a:latin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5987757" y="2537437"/>
            <a:ext cx="6432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" pitchFamily="34" charset="0"/>
                <a:cs typeface="Arial" pitchFamily="34" charset="0"/>
              </a:rPr>
              <a:t>Trans-</a:t>
            </a:r>
            <a:r>
              <a:rPr lang="de-DE" sz="1000" dirty="0" err="1">
                <a:latin typeface="Arial" pitchFamily="34" charset="0"/>
                <a:cs typeface="Arial" pitchFamily="34" charset="0"/>
              </a:rPr>
              <a:t>latori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-</a:t>
            </a:r>
            <a:r>
              <a:rPr lang="de-DE" sz="1000" dirty="0" err="1">
                <a:latin typeface="Arial" pitchFamily="34" charset="0"/>
                <a:cs typeface="Arial" pitchFamily="34" charset="0"/>
              </a:rPr>
              <a:t>sche</a:t>
            </a:r>
            <a:r>
              <a:rPr lang="de-DE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latin typeface="Arial" pitchFamily="34" charset="0"/>
                <a:cs typeface="Arial" pitchFamily="34" charset="0"/>
              </a:rPr>
              <a:t>Kompe-tenz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Fach-über-setzen 2 </a:t>
            </a:r>
            <a:r>
              <a:rPr lang="de-DE" sz="1000" dirty="0" smtClean="0">
                <a:latin typeface="Arial" pitchFamily="34" charset="0"/>
                <a:cs typeface="Arial" pitchFamily="34" charset="0"/>
              </a:rPr>
              <a:t>(WPM) </a:t>
            </a:r>
          </a:p>
        </p:txBody>
      </p:sp>
      <p:sp>
        <p:nvSpPr>
          <p:cNvPr id="107" name="Textfeld 106"/>
          <p:cNvSpPr txBox="1"/>
          <p:nvPr/>
        </p:nvSpPr>
        <p:spPr>
          <a:xfrm>
            <a:off x="5995237" y="2217202"/>
            <a:ext cx="627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1 MP</a:t>
            </a:r>
            <a:r>
              <a:rPr lang="de-DE" sz="9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/SL</a:t>
            </a:r>
            <a:endParaRPr lang="de-DE" sz="9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6097406" y="2378752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6126729" y="4080337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3503829" y="6122134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6 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 Box 86"/>
          <p:cNvSpPr txBox="1">
            <a:spLocks noChangeArrowheads="1"/>
          </p:cNvSpPr>
          <p:nvPr/>
        </p:nvSpPr>
        <p:spPr bwMode="auto">
          <a:xfrm>
            <a:off x="6865950" y="3368671"/>
            <a:ext cx="1315019" cy="46166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 smtClean="0">
                <a:latin typeface="Arial" charset="0"/>
              </a:rPr>
              <a:t>Masterarbeit (Anteil):      6 LP</a:t>
            </a:r>
            <a:endParaRPr lang="de-DE" sz="1200" dirty="0">
              <a:latin typeface="Arial" charset="0"/>
            </a:endParaRPr>
          </a:p>
        </p:txBody>
      </p:sp>
      <p:sp>
        <p:nvSpPr>
          <p:cNvPr id="112" name="Text Box 86"/>
          <p:cNvSpPr txBox="1">
            <a:spLocks noChangeArrowheads="1"/>
          </p:cNvSpPr>
          <p:nvPr/>
        </p:nvSpPr>
        <p:spPr bwMode="auto">
          <a:xfrm>
            <a:off x="6865782" y="2266219"/>
            <a:ext cx="1315019" cy="83099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514350" eaLnBrk="0" hangingPunct="0"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 dirty="0" smtClean="0">
                <a:latin typeface="Arial" charset="0"/>
              </a:rPr>
              <a:t>Masterarbeit (Anteil):      </a:t>
            </a:r>
            <a:r>
              <a:rPr lang="de-DE" sz="1200" dirty="0">
                <a:latin typeface="Arial" charset="0"/>
              </a:rPr>
              <a:t>9 LP</a:t>
            </a:r>
            <a:br>
              <a:rPr lang="de-DE" sz="1200" dirty="0">
                <a:latin typeface="Arial" charset="0"/>
              </a:rPr>
            </a:br>
            <a:r>
              <a:rPr lang="de-DE" sz="1200" dirty="0" smtClean="0">
                <a:latin typeface="Arial" charset="0"/>
              </a:rPr>
              <a:t>Mündliche Prüfung:     3 LP</a:t>
            </a:r>
            <a:endParaRPr lang="de-DE" sz="1200" dirty="0">
              <a:latin typeface="Arial" charset="0"/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5435315" y="3424305"/>
            <a:ext cx="421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LP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83561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Bildschirmpräsentation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Symbol</vt:lpstr>
      <vt:lpstr>Times New Roman</vt:lpstr>
      <vt:lpstr>Standarddesign</vt:lpstr>
      <vt:lpstr>PowerPoint-Präsentation</vt:lpstr>
    </vt:vector>
  </TitlesOfParts>
  <Company>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vogt</dc:creator>
  <cp:lastModifiedBy>Kinne, Dr. Doris</cp:lastModifiedBy>
  <cp:revision>55</cp:revision>
  <dcterms:created xsi:type="dcterms:W3CDTF">2007-04-11T11:28:15Z</dcterms:created>
  <dcterms:modified xsi:type="dcterms:W3CDTF">2019-11-27T08:29:41Z</dcterms:modified>
</cp:coreProperties>
</file>