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7" r:id="rId2"/>
  </p:sldIdLst>
  <p:sldSz cx="9144000" cy="6858000" type="screen4x3"/>
  <p:notesSz cx="6805613" cy="9939338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04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  <a:srgbClr val="003366"/>
    <a:srgbClr val="00FF00"/>
    <a:srgbClr val="CCFFCC"/>
    <a:srgbClr val="EAEAEA"/>
    <a:srgbClr val="FF7C8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054" autoAdjust="0"/>
    <p:restoredTop sz="90929"/>
  </p:normalViewPr>
  <p:slideViewPr>
    <p:cSldViewPr snapToGrid="0">
      <p:cViewPr varScale="1">
        <p:scale>
          <a:sx n="88" d="100"/>
          <a:sy n="88" d="100"/>
        </p:scale>
        <p:origin x="1378" y="-19"/>
      </p:cViewPr>
      <p:guideLst>
        <p:guide orient="horz" pos="3204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09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038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10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245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10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038" y="944245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5DD9E2A-05AF-4519-BE63-71DB2CA2D9D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134350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009836-0FC8-4B44-A24A-0FB9F4A40F4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C67C77-44E9-4542-8F53-769C0F223FF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6AFF95-E7DE-4BD2-AA6D-BFF692B0FB3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E4D09F-A0C1-4052-98E3-EB1E40C3CAB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E0D241-3E76-47E3-AB5A-0191C11C510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F2D53D-4A4D-4935-9104-3C4B169424A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579DFD-BBAA-4959-8F56-46FECAA53E5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114135-C7E7-4087-9CD5-45F3E5EDE29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5ABCBF-E1A2-4223-9672-5D6683856D9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750562-FA97-487D-BFD1-77621C818F4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2D2810-6E9D-4BE8-B7CC-91C5BF2F074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das Titelformat zu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die Formate des Vorlagentextes zu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8BF5F308-E1BE-4F4C-937D-A81082B507A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Rectangle 84"/>
          <p:cNvSpPr>
            <a:spLocks noChangeArrowheads="1"/>
          </p:cNvSpPr>
          <p:nvPr/>
        </p:nvSpPr>
        <p:spPr bwMode="auto">
          <a:xfrm>
            <a:off x="5373688" y="3240087"/>
            <a:ext cx="647700" cy="2106982"/>
          </a:xfrm>
          <a:prstGeom prst="rect">
            <a:avLst/>
          </a:prstGeom>
          <a:solidFill>
            <a:srgbClr val="FFCC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de-DE" sz="1000" dirty="0">
              <a:latin typeface="Arial" charset="0"/>
            </a:endParaRPr>
          </a:p>
        </p:txBody>
      </p:sp>
      <p:sp>
        <p:nvSpPr>
          <p:cNvPr id="217" name="Rectangle 84"/>
          <p:cNvSpPr>
            <a:spLocks noChangeArrowheads="1"/>
          </p:cNvSpPr>
          <p:nvPr/>
        </p:nvSpPr>
        <p:spPr bwMode="auto">
          <a:xfrm>
            <a:off x="1493229" y="4291851"/>
            <a:ext cx="647700" cy="2115300"/>
          </a:xfrm>
          <a:prstGeom prst="rect">
            <a:avLst/>
          </a:prstGeom>
          <a:solidFill>
            <a:srgbClr val="FFCC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de-DE" sz="1000" dirty="0">
              <a:latin typeface="Arial" charset="0"/>
            </a:endParaRPr>
          </a:p>
        </p:txBody>
      </p:sp>
      <p:sp>
        <p:nvSpPr>
          <p:cNvPr id="213" name="Rectangle 84"/>
          <p:cNvSpPr>
            <a:spLocks noChangeArrowheads="1"/>
          </p:cNvSpPr>
          <p:nvPr/>
        </p:nvSpPr>
        <p:spPr bwMode="auto">
          <a:xfrm>
            <a:off x="836544" y="4302126"/>
            <a:ext cx="647700" cy="2083825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de-DE" sz="1000" dirty="0">
              <a:latin typeface="Arial" charset="0"/>
            </a:endParaRPr>
          </a:p>
        </p:txBody>
      </p:sp>
      <p:sp>
        <p:nvSpPr>
          <p:cNvPr id="104" name="Rectangle 84"/>
          <p:cNvSpPr>
            <a:spLocks noChangeArrowheads="1"/>
          </p:cNvSpPr>
          <p:nvPr/>
        </p:nvSpPr>
        <p:spPr bwMode="auto">
          <a:xfrm>
            <a:off x="6010210" y="2192703"/>
            <a:ext cx="641553" cy="2093356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de-DE" sz="1000" dirty="0">
              <a:latin typeface="Arial" charset="0"/>
            </a:endParaRPr>
          </a:p>
        </p:txBody>
      </p:sp>
      <p:sp>
        <p:nvSpPr>
          <p:cNvPr id="234" name="Rectangle 84"/>
          <p:cNvSpPr>
            <a:spLocks noChangeArrowheads="1"/>
          </p:cNvSpPr>
          <p:nvPr/>
        </p:nvSpPr>
        <p:spPr bwMode="auto">
          <a:xfrm>
            <a:off x="4717003" y="4301400"/>
            <a:ext cx="647700" cy="2096240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de-DE" sz="1000" dirty="0">
              <a:latin typeface="Arial" charset="0"/>
            </a:endParaRPr>
          </a:p>
        </p:txBody>
      </p:sp>
      <p:sp>
        <p:nvSpPr>
          <p:cNvPr id="103" name="Rectangle 84"/>
          <p:cNvSpPr>
            <a:spLocks noChangeArrowheads="1"/>
          </p:cNvSpPr>
          <p:nvPr/>
        </p:nvSpPr>
        <p:spPr bwMode="auto">
          <a:xfrm>
            <a:off x="2125260" y="4289403"/>
            <a:ext cx="647700" cy="1055709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de-DE" sz="1000" dirty="0">
              <a:latin typeface="Arial" charset="0"/>
            </a:endParaRPr>
          </a:p>
        </p:txBody>
      </p:sp>
      <p:sp>
        <p:nvSpPr>
          <p:cNvPr id="139" name="Rectangle 84"/>
          <p:cNvSpPr>
            <a:spLocks noChangeArrowheads="1"/>
          </p:cNvSpPr>
          <p:nvPr/>
        </p:nvSpPr>
        <p:spPr bwMode="auto">
          <a:xfrm>
            <a:off x="2771304" y="2176697"/>
            <a:ext cx="647700" cy="2107911"/>
          </a:xfrm>
          <a:prstGeom prst="rect">
            <a:avLst/>
          </a:prstGeom>
          <a:solidFill>
            <a:srgbClr val="FFCC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de-DE" sz="1000" dirty="0">
              <a:latin typeface="Arial" charset="0"/>
            </a:endParaRPr>
          </a:p>
        </p:txBody>
      </p:sp>
      <p:sp>
        <p:nvSpPr>
          <p:cNvPr id="140" name="Textfeld 139"/>
          <p:cNvSpPr txBox="1"/>
          <p:nvPr/>
        </p:nvSpPr>
        <p:spPr>
          <a:xfrm>
            <a:off x="2850333" y="2224547"/>
            <a:ext cx="62709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900" dirty="0" smtClean="0">
                <a:latin typeface="Arial" pitchFamily="34" charset="0"/>
                <a:cs typeface="Arial" pitchFamily="34" charset="0"/>
              </a:rPr>
              <a:t>1 MP</a:t>
            </a:r>
            <a:r>
              <a:rPr lang="de-DE" sz="900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/SL</a:t>
            </a:r>
            <a:endParaRPr lang="de-DE" sz="900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6" name="Textfeld 135"/>
          <p:cNvSpPr txBox="1"/>
          <p:nvPr/>
        </p:nvSpPr>
        <p:spPr>
          <a:xfrm>
            <a:off x="2770201" y="2677344"/>
            <a:ext cx="643284" cy="1169551"/>
          </a:xfrm>
          <a:prstGeom prst="rect">
            <a:avLst/>
          </a:prstGeom>
          <a:solidFill>
            <a:srgbClr val="FFCC66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1000" dirty="0">
                <a:latin typeface="Arial" pitchFamily="34" charset="0"/>
                <a:cs typeface="Arial" pitchFamily="34" charset="0"/>
              </a:rPr>
              <a:t>Konsekutivdolmetschen Stufe 3+4 B-A und A-B </a:t>
            </a:r>
            <a:endParaRPr lang="de-DE" sz="1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8" name="Rectangle 84"/>
          <p:cNvSpPr>
            <a:spLocks noChangeArrowheads="1"/>
          </p:cNvSpPr>
          <p:nvPr/>
        </p:nvSpPr>
        <p:spPr bwMode="auto">
          <a:xfrm>
            <a:off x="3420572" y="4290488"/>
            <a:ext cx="647700" cy="2103961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de-DE" sz="1000" dirty="0">
              <a:latin typeface="Arial" charset="0"/>
            </a:endParaRPr>
          </a:p>
        </p:txBody>
      </p:sp>
      <p:sp>
        <p:nvSpPr>
          <p:cNvPr id="149" name="Textfeld 148"/>
          <p:cNvSpPr txBox="1"/>
          <p:nvPr/>
        </p:nvSpPr>
        <p:spPr>
          <a:xfrm>
            <a:off x="3426182" y="4351223"/>
            <a:ext cx="62709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900" dirty="0" smtClean="0">
                <a:latin typeface="Arial" pitchFamily="34" charset="0"/>
                <a:cs typeface="Arial" pitchFamily="34" charset="0"/>
              </a:rPr>
              <a:t>1 MP</a:t>
            </a:r>
            <a:r>
              <a:rPr lang="de-DE" sz="900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/SL</a:t>
            </a:r>
            <a:endParaRPr lang="de-DE" sz="900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5" name="Textfeld 144"/>
          <p:cNvSpPr txBox="1"/>
          <p:nvPr/>
        </p:nvSpPr>
        <p:spPr>
          <a:xfrm>
            <a:off x="3433763" y="4833843"/>
            <a:ext cx="64328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>
                <a:latin typeface="Arial" pitchFamily="34" charset="0"/>
                <a:cs typeface="Arial" pitchFamily="34" charset="0"/>
              </a:rPr>
              <a:t>Simultandolmetschen Stufe 1+2 B-A und A-B </a:t>
            </a:r>
            <a:endParaRPr lang="de-DE" sz="1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7" name="Rectangle 84"/>
          <p:cNvSpPr>
            <a:spLocks noChangeArrowheads="1"/>
          </p:cNvSpPr>
          <p:nvPr/>
        </p:nvSpPr>
        <p:spPr bwMode="auto">
          <a:xfrm>
            <a:off x="4077732" y="2176697"/>
            <a:ext cx="632184" cy="2125429"/>
          </a:xfrm>
          <a:prstGeom prst="rect">
            <a:avLst/>
          </a:prstGeom>
          <a:solidFill>
            <a:srgbClr val="FFCC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de-DE" sz="1000" dirty="0">
              <a:latin typeface="Arial" charset="0"/>
            </a:endParaRPr>
          </a:p>
        </p:txBody>
      </p:sp>
      <p:sp>
        <p:nvSpPr>
          <p:cNvPr id="2058" name="Rectangle 21"/>
          <p:cNvSpPr>
            <a:spLocks noChangeArrowheads="1"/>
          </p:cNvSpPr>
          <p:nvPr/>
        </p:nvSpPr>
        <p:spPr bwMode="auto">
          <a:xfrm>
            <a:off x="0" y="5419725"/>
            <a:ext cx="838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de-DE" sz="1600">
                <a:latin typeface="Arial" charset="0"/>
              </a:rPr>
              <a:t>1. Sem.</a:t>
            </a:r>
          </a:p>
        </p:txBody>
      </p:sp>
      <p:sp>
        <p:nvSpPr>
          <p:cNvPr id="2063" name="Text Box 34"/>
          <p:cNvSpPr txBox="1">
            <a:spLocks noChangeArrowheads="1"/>
          </p:cNvSpPr>
          <p:nvPr/>
        </p:nvSpPr>
        <p:spPr bwMode="auto">
          <a:xfrm>
            <a:off x="76200" y="276225"/>
            <a:ext cx="475854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de-DE" sz="2000" dirty="0">
                <a:latin typeface="Arial" charset="0"/>
              </a:rPr>
              <a:t>Master </a:t>
            </a:r>
            <a:r>
              <a:rPr lang="de-DE" sz="2000" dirty="0" smtClean="0">
                <a:latin typeface="Arial" charset="0"/>
              </a:rPr>
              <a:t>Konferenzdolmetschen</a:t>
            </a:r>
            <a:r>
              <a:rPr lang="de-DE" sz="2000" dirty="0">
                <a:latin typeface="Arial" charset="0"/>
              </a:rPr>
              <a:t> (M. A.)</a:t>
            </a:r>
          </a:p>
          <a:p>
            <a:pPr eaLnBrk="1" hangingPunct="1"/>
            <a:r>
              <a:rPr lang="de-DE" sz="2000" dirty="0">
                <a:latin typeface="Arial" charset="0"/>
              </a:rPr>
              <a:t>Studiengangvariante A / B &amp; </a:t>
            </a:r>
            <a:r>
              <a:rPr lang="de-DE" sz="2000" dirty="0" smtClean="0">
                <a:latin typeface="Arial" charset="0"/>
              </a:rPr>
              <a:t>Übersetzen</a:t>
            </a:r>
            <a:endParaRPr lang="de-DE" sz="2000" dirty="0">
              <a:latin typeface="Arial" charset="0"/>
            </a:endParaRPr>
          </a:p>
        </p:txBody>
      </p:sp>
      <p:sp>
        <p:nvSpPr>
          <p:cNvPr id="2067" name="Rectangle 54"/>
          <p:cNvSpPr>
            <a:spLocks noChangeArrowheads="1"/>
          </p:cNvSpPr>
          <p:nvPr/>
        </p:nvSpPr>
        <p:spPr bwMode="auto">
          <a:xfrm>
            <a:off x="0" y="4349750"/>
            <a:ext cx="838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de-DE" sz="1600">
                <a:latin typeface="Arial" charset="0"/>
              </a:rPr>
              <a:t>2. Sem.</a:t>
            </a:r>
          </a:p>
        </p:txBody>
      </p:sp>
      <p:sp>
        <p:nvSpPr>
          <p:cNvPr id="2069" name="Rectangle 56"/>
          <p:cNvSpPr>
            <a:spLocks noChangeArrowheads="1"/>
          </p:cNvSpPr>
          <p:nvPr/>
        </p:nvSpPr>
        <p:spPr bwMode="auto">
          <a:xfrm>
            <a:off x="0" y="3302000"/>
            <a:ext cx="838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de-DE" sz="1600">
                <a:latin typeface="Arial" charset="0"/>
              </a:rPr>
              <a:t>3. Sem.</a:t>
            </a:r>
          </a:p>
        </p:txBody>
      </p:sp>
      <p:sp>
        <p:nvSpPr>
          <p:cNvPr id="2071" name="Rectangle 58"/>
          <p:cNvSpPr>
            <a:spLocks noChangeArrowheads="1"/>
          </p:cNvSpPr>
          <p:nvPr/>
        </p:nvSpPr>
        <p:spPr bwMode="auto">
          <a:xfrm>
            <a:off x="0" y="2265363"/>
            <a:ext cx="838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de-DE" sz="1600">
                <a:latin typeface="Arial" charset="0"/>
              </a:rPr>
              <a:t>4. Sem.</a:t>
            </a:r>
          </a:p>
        </p:txBody>
      </p:sp>
      <p:sp>
        <p:nvSpPr>
          <p:cNvPr id="2057" name="Rectangle 8"/>
          <p:cNvSpPr>
            <a:spLocks noChangeArrowheads="1"/>
          </p:cNvSpPr>
          <p:nvPr/>
        </p:nvSpPr>
        <p:spPr bwMode="auto">
          <a:xfrm>
            <a:off x="838200" y="6400800"/>
            <a:ext cx="6477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de-DE" sz="1200">
                <a:latin typeface="Arial" charset="0"/>
              </a:rPr>
              <a:t>Modul 1</a:t>
            </a:r>
          </a:p>
        </p:txBody>
      </p:sp>
      <p:sp>
        <p:nvSpPr>
          <p:cNvPr id="2077" name="Rectangle 70"/>
          <p:cNvSpPr>
            <a:spLocks noChangeArrowheads="1"/>
          </p:cNvSpPr>
          <p:nvPr/>
        </p:nvSpPr>
        <p:spPr bwMode="auto">
          <a:xfrm>
            <a:off x="1487488" y="6400800"/>
            <a:ext cx="6477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de-DE" sz="1200">
                <a:latin typeface="Arial" charset="0"/>
              </a:rPr>
              <a:t>Modul 2</a:t>
            </a:r>
          </a:p>
        </p:txBody>
      </p:sp>
      <p:sp>
        <p:nvSpPr>
          <p:cNvPr id="2078" name="Rectangle 71"/>
          <p:cNvSpPr>
            <a:spLocks noChangeArrowheads="1"/>
          </p:cNvSpPr>
          <p:nvPr/>
        </p:nvSpPr>
        <p:spPr bwMode="auto">
          <a:xfrm>
            <a:off x="2132013" y="6400800"/>
            <a:ext cx="6477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de-DE" sz="1200">
                <a:latin typeface="Arial" charset="0"/>
              </a:rPr>
              <a:t>Modul 3</a:t>
            </a:r>
          </a:p>
        </p:txBody>
      </p:sp>
      <p:sp>
        <p:nvSpPr>
          <p:cNvPr id="2079" name="Rectangle 72"/>
          <p:cNvSpPr>
            <a:spLocks noChangeArrowheads="1"/>
          </p:cNvSpPr>
          <p:nvPr/>
        </p:nvSpPr>
        <p:spPr bwMode="auto">
          <a:xfrm>
            <a:off x="2781300" y="6400800"/>
            <a:ext cx="649288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de-DE" sz="1200" dirty="0">
                <a:latin typeface="Arial" charset="0"/>
              </a:rPr>
              <a:t>Modul 4</a:t>
            </a:r>
          </a:p>
        </p:txBody>
      </p:sp>
      <p:sp>
        <p:nvSpPr>
          <p:cNvPr id="2080" name="Rectangle 73"/>
          <p:cNvSpPr>
            <a:spLocks noChangeArrowheads="1"/>
          </p:cNvSpPr>
          <p:nvPr/>
        </p:nvSpPr>
        <p:spPr bwMode="auto">
          <a:xfrm>
            <a:off x="3432175" y="6400800"/>
            <a:ext cx="6477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de-DE" sz="1200">
                <a:latin typeface="Arial" charset="0"/>
              </a:rPr>
              <a:t>Modul 5</a:t>
            </a:r>
          </a:p>
        </p:txBody>
      </p:sp>
      <p:sp>
        <p:nvSpPr>
          <p:cNvPr id="2081" name="Rectangle 74"/>
          <p:cNvSpPr>
            <a:spLocks noChangeArrowheads="1"/>
          </p:cNvSpPr>
          <p:nvPr/>
        </p:nvSpPr>
        <p:spPr bwMode="auto">
          <a:xfrm>
            <a:off x="4072754" y="6400800"/>
            <a:ext cx="6477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de-DE" sz="1200">
                <a:latin typeface="Arial" charset="0"/>
              </a:rPr>
              <a:t>Modul 6</a:t>
            </a:r>
          </a:p>
        </p:txBody>
      </p:sp>
      <p:sp>
        <p:nvSpPr>
          <p:cNvPr id="2082" name="Rectangle 75"/>
          <p:cNvSpPr>
            <a:spLocks noChangeArrowheads="1"/>
          </p:cNvSpPr>
          <p:nvPr/>
        </p:nvSpPr>
        <p:spPr bwMode="auto">
          <a:xfrm>
            <a:off x="4717279" y="6400800"/>
            <a:ext cx="6477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de-DE" sz="1200" dirty="0">
                <a:latin typeface="Arial" charset="0"/>
              </a:rPr>
              <a:t>Modul 7</a:t>
            </a:r>
          </a:p>
        </p:txBody>
      </p:sp>
      <p:sp>
        <p:nvSpPr>
          <p:cNvPr id="2083" name="Rectangle 76"/>
          <p:cNvSpPr>
            <a:spLocks noChangeArrowheads="1"/>
          </p:cNvSpPr>
          <p:nvPr/>
        </p:nvSpPr>
        <p:spPr bwMode="auto">
          <a:xfrm>
            <a:off x="5366566" y="6400800"/>
            <a:ext cx="6477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de-DE" sz="1200" dirty="0">
                <a:latin typeface="Arial" charset="0"/>
              </a:rPr>
              <a:t>Modul 8</a:t>
            </a:r>
          </a:p>
        </p:txBody>
      </p:sp>
      <p:sp>
        <p:nvSpPr>
          <p:cNvPr id="2062" name="Line 4"/>
          <p:cNvSpPr>
            <a:spLocks noChangeShapeType="1"/>
          </p:cNvSpPr>
          <p:nvPr/>
        </p:nvSpPr>
        <p:spPr bwMode="auto">
          <a:xfrm flipV="1">
            <a:off x="838200" y="2184400"/>
            <a:ext cx="1588" cy="4845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79" name="Rectangle 46"/>
          <p:cNvSpPr>
            <a:spLocks noChangeArrowheads="1"/>
          </p:cNvSpPr>
          <p:nvPr/>
        </p:nvSpPr>
        <p:spPr bwMode="auto">
          <a:xfrm>
            <a:off x="8305800" y="0"/>
            <a:ext cx="838200" cy="6858000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 dirty="0"/>
          </a:p>
        </p:txBody>
      </p:sp>
      <p:sp>
        <p:nvSpPr>
          <p:cNvPr id="180" name="Line 40"/>
          <p:cNvSpPr>
            <a:spLocks noChangeShapeType="1"/>
          </p:cNvSpPr>
          <p:nvPr/>
        </p:nvSpPr>
        <p:spPr bwMode="auto">
          <a:xfrm flipV="1">
            <a:off x="83058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81" name="Text Box 41"/>
          <p:cNvSpPr txBox="1">
            <a:spLocks noChangeArrowheads="1"/>
          </p:cNvSpPr>
          <p:nvPr/>
        </p:nvSpPr>
        <p:spPr bwMode="auto">
          <a:xfrm rot="18557367">
            <a:off x="8274143" y="1380595"/>
            <a:ext cx="63341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1600" dirty="0">
                <a:latin typeface="Arial" charset="0"/>
                <a:sym typeface="Symbol" pitchFamily="18" charset="2"/>
              </a:rPr>
              <a:t> LP</a:t>
            </a:r>
            <a:endParaRPr lang="de-DE" sz="1600" dirty="0">
              <a:latin typeface="Arial" charset="0"/>
            </a:endParaRPr>
          </a:p>
        </p:txBody>
      </p:sp>
      <p:sp>
        <p:nvSpPr>
          <p:cNvPr id="182" name="Text Box 47"/>
          <p:cNvSpPr txBox="1">
            <a:spLocks noChangeArrowheads="1"/>
          </p:cNvSpPr>
          <p:nvPr/>
        </p:nvSpPr>
        <p:spPr bwMode="auto">
          <a:xfrm>
            <a:off x="8234238" y="6361610"/>
            <a:ext cx="55744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de-DE" sz="1600" dirty="0" smtClean="0">
                <a:latin typeface="Arial" charset="0"/>
                <a:sym typeface="Symbol" pitchFamily="18" charset="2"/>
              </a:rPr>
              <a:t>123</a:t>
            </a:r>
            <a:endParaRPr lang="de-DE" sz="1600" dirty="0">
              <a:latin typeface="Arial" charset="0"/>
            </a:endParaRPr>
          </a:p>
        </p:txBody>
      </p:sp>
      <p:cxnSp>
        <p:nvCxnSpPr>
          <p:cNvPr id="188" name="Gerade Verbindung 187"/>
          <p:cNvCxnSpPr/>
          <p:nvPr/>
        </p:nvCxnSpPr>
        <p:spPr>
          <a:xfrm flipV="1">
            <a:off x="8308221" y="2187575"/>
            <a:ext cx="838200" cy="104725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Gerade Verbindung 188"/>
          <p:cNvCxnSpPr/>
          <p:nvPr/>
        </p:nvCxnSpPr>
        <p:spPr>
          <a:xfrm flipV="1">
            <a:off x="8312887" y="3234830"/>
            <a:ext cx="838200" cy="106240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Gerade Verbindung 189"/>
          <p:cNvCxnSpPr/>
          <p:nvPr/>
        </p:nvCxnSpPr>
        <p:spPr>
          <a:xfrm flipV="1">
            <a:off x="8316913" y="4289404"/>
            <a:ext cx="838200" cy="104618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Gerade Verbindung 190"/>
          <p:cNvCxnSpPr/>
          <p:nvPr/>
        </p:nvCxnSpPr>
        <p:spPr>
          <a:xfrm flipV="1">
            <a:off x="8312887" y="5357774"/>
            <a:ext cx="842226" cy="10366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" name="Rectangle 69"/>
          <p:cNvSpPr>
            <a:spLocks noChangeArrowheads="1"/>
          </p:cNvSpPr>
          <p:nvPr/>
        </p:nvSpPr>
        <p:spPr bwMode="auto">
          <a:xfrm>
            <a:off x="8350516" y="5408613"/>
            <a:ext cx="420688" cy="3877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1600" dirty="0" smtClean="0">
                <a:latin typeface="Arial" charset="0"/>
              </a:rPr>
              <a:t>27</a:t>
            </a:r>
            <a:endParaRPr lang="de-DE" sz="1600" dirty="0">
              <a:latin typeface="Arial" charset="0"/>
            </a:endParaRPr>
          </a:p>
        </p:txBody>
      </p:sp>
      <p:sp>
        <p:nvSpPr>
          <p:cNvPr id="195" name="Rectangle 69"/>
          <p:cNvSpPr>
            <a:spLocks noChangeArrowheads="1"/>
          </p:cNvSpPr>
          <p:nvPr/>
        </p:nvSpPr>
        <p:spPr bwMode="auto">
          <a:xfrm>
            <a:off x="8380505" y="4378147"/>
            <a:ext cx="420688" cy="3877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1600" dirty="0" smtClean="0">
                <a:latin typeface="Arial" charset="0"/>
              </a:rPr>
              <a:t>33</a:t>
            </a:r>
            <a:endParaRPr lang="de-DE" sz="1600" dirty="0">
              <a:latin typeface="Arial" charset="0"/>
            </a:endParaRPr>
          </a:p>
        </p:txBody>
      </p:sp>
      <p:sp>
        <p:nvSpPr>
          <p:cNvPr id="196" name="Rectangle 69"/>
          <p:cNvSpPr>
            <a:spLocks noChangeArrowheads="1"/>
          </p:cNvSpPr>
          <p:nvPr/>
        </p:nvSpPr>
        <p:spPr bwMode="auto">
          <a:xfrm>
            <a:off x="8350516" y="3295407"/>
            <a:ext cx="420688" cy="3877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1600" dirty="0" smtClean="0">
                <a:latin typeface="Arial" charset="0"/>
              </a:rPr>
              <a:t>33</a:t>
            </a:r>
            <a:endParaRPr lang="de-DE" sz="1600" dirty="0">
              <a:latin typeface="Arial" charset="0"/>
            </a:endParaRPr>
          </a:p>
        </p:txBody>
      </p:sp>
      <p:sp>
        <p:nvSpPr>
          <p:cNvPr id="197" name="Rectangle 69"/>
          <p:cNvSpPr>
            <a:spLocks noChangeArrowheads="1"/>
          </p:cNvSpPr>
          <p:nvPr/>
        </p:nvSpPr>
        <p:spPr bwMode="auto">
          <a:xfrm>
            <a:off x="8349691" y="2254250"/>
            <a:ext cx="420688" cy="3877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1600" dirty="0">
                <a:latin typeface="Arial" charset="0"/>
              </a:rPr>
              <a:t>30</a:t>
            </a:r>
          </a:p>
        </p:txBody>
      </p:sp>
      <p:sp>
        <p:nvSpPr>
          <p:cNvPr id="199" name="Rectangle 69"/>
          <p:cNvSpPr>
            <a:spLocks noChangeArrowheads="1"/>
          </p:cNvSpPr>
          <p:nvPr/>
        </p:nvSpPr>
        <p:spPr bwMode="auto">
          <a:xfrm>
            <a:off x="8664016" y="2787294"/>
            <a:ext cx="420688" cy="3877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1600" dirty="0" smtClean="0">
                <a:latin typeface="Arial" charset="0"/>
              </a:rPr>
              <a:t>3</a:t>
            </a:r>
            <a:endParaRPr lang="de-DE" sz="1600" dirty="0">
              <a:latin typeface="Arial" charset="0"/>
            </a:endParaRPr>
          </a:p>
        </p:txBody>
      </p:sp>
      <p:sp>
        <p:nvSpPr>
          <p:cNvPr id="200" name="Rectangle 69"/>
          <p:cNvSpPr>
            <a:spLocks noChangeArrowheads="1"/>
          </p:cNvSpPr>
          <p:nvPr/>
        </p:nvSpPr>
        <p:spPr bwMode="auto">
          <a:xfrm>
            <a:off x="8654491" y="3839807"/>
            <a:ext cx="420688" cy="3877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1600" dirty="0" smtClean="0">
                <a:latin typeface="Arial" charset="0"/>
              </a:rPr>
              <a:t>1</a:t>
            </a:r>
            <a:endParaRPr lang="de-DE" sz="1600" dirty="0">
              <a:latin typeface="Arial" charset="0"/>
            </a:endParaRPr>
          </a:p>
        </p:txBody>
      </p:sp>
      <p:sp>
        <p:nvSpPr>
          <p:cNvPr id="201" name="Rectangle 69"/>
          <p:cNvSpPr>
            <a:spLocks noChangeArrowheads="1"/>
          </p:cNvSpPr>
          <p:nvPr/>
        </p:nvSpPr>
        <p:spPr bwMode="auto">
          <a:xfrm>
            <a:off x="8654491" y="4890732"/>
            <a:ext cx="420688" cy="3877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1600" dirty="0" smtClean="0">
                <a:latin typeface="Arial" charset="0"/>
              </a:rPr>
              <a:t>4</a:t>
            </a:r>
            <a:endParaRPr lang="de-DE" sz="1600" dirty="0">
              <a:latin typeface="Arial" charset="0"/>
            </a:endParaRPr>
          </a:p>
        </p:txBody>
      </p:sp>
      <p:sp>
        <p:nvSpPr>
          <p:cNvPr id="202" name="Rectangle 69"/>
          <p:cNvSpPr>
            <a:spLocks noChangeArrowheads="1"/>
          </p:cNvSpPr>
          <p:nvPr/>
        </p:nvSpPr>
        <p:spPr bwMode="auto">
          <a:xfrm>
            <a:off x="8654491" y="5965469"/>
            <a:ext cx="420688" cy="3877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1600" dirty="0" smtClean="0">
                <a:latin typeface="Arial" charset="0"/>
              </a:rPr>
              <a:t>0</a:t>
            </a:r>
            <a:endParaRPr lang="de-DE" sz="1600" dirty="0">
              <a:latin typeface="Arial" charset="0"/>
            </a:endParaRPr>
          </a:p>
        </p:txBody>
      </p:sp>
      <p:sp>
        <p:nvSpPr>
          <p:cNvPr id="203" name="Rectangle 69"/>
          <p:cNvSpPr>
            <a:spLocks noChangeArrowheads="1"/>
          </p:cNvSpPr>
          <p:nvPr/>
        </p:nvSpPr>
        <p:spPr bwMode="auto">
          <a:xfrm>
            <a:off x="8654491" y="6520941"/>
            <a:ext cx="420688" cy="3877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1600" dirty="0" smtClean="0">
                <a:latin typeface="Arial" charset="0"/>
              </a:rPr>
              <a:t>8</a:t>
            </a:r>
            <a:endParaRPr lang="de-DE" sz="1600" dirty="0">
              <a:latin typeface="Arial" charset="0"/>
            </a:endParaRPr>
          </a:p>
        </p:txBody>
      </p:sp>
      <p:cxnSp>
        <p:nvCxnSpPr>
          <p:cNvPr id="204" name="Gerade Verbindung 203"/>
          <p:cNvCxnSpPr/>
          <p:nvPr/>
        </p:nvCxnSpPr>
        <p:spPr>
          <a:xfrm flipV="1">
            <a:off x="8307388" y="6400801"/>
            <a:ext cx="836612" cy="4524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5" name="Line 5"/>
          <p:cNvSpPr>
            <a:spLocks noChangeShapeType="1"/>
          </p:cNvSpPr>
          <p:nvPr/>
        </p:nvSpPr>
        <p:spPr bwMode="auto">
          <a:xfrm>
            <a:off x="0" y="64008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072" name="Line 59"/>
          <p:cNvSpPr>
            <a:spLocks noChangeShapeType="1"/>
          </p:cNvSpPr>
          <p:nvPr/>
        </p:nvSpPr>
        <p:spPr bwMode="auto">
          <a:xfrm>
            <a:off x="0" y="2187575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070" name="Line 57"/>
          <p:cNvSpPr>
            <a:spLocks noChangeShapeType="1"/>
          </p:cNvSpPr>
          <p:nvPr/>
        </p:nvSpPr>
        <p:spPr bwMode="auto">
          <a:xfrm>
            <a:off x="0" y="3240088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068" name="Line 55"/>
          <p:cNvSpPr>
            <a:spLocks noChangeShapeType="1"/>
          </p:cNvSpPr>
          <p:nvPr/>
        </p:nvSpPr>
        <p:spPr bwMode="auto">
          <a:xfrm>
            <a:off x="0" y="4295775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cxnSp>
        <p:nvCxnSpPr>
          <p:cNvPr id="209" name="Gerade Verbindung 208"/>
          <p:cNvCxnSpPr/>
          <p:nvPr/>
        </p:nvCxnSpPr>
        <p:spPr>
          <a:xfrm flipV="1">
            <a:off x="8317746" y="1139825"/>
            <a:ext cx="838200" cy="104725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3" name="Text Box 34"/>
          <p:cNvSpPr txBox="1">
            <a:spLocks noChangeArrowheads="1"/>
          </p:cNvSpPr>
          <p:nvPr/>
        </p:nvSpPr>
        <p:spPr bwMode="auto">
          <a:xfrm>
            <a:off x="4725988" y="30805"/>
            <a:ext cx="35814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de-DE" sz="1000" dirty="0">
                <a:solidFill>
                  <a:schemeClr val="bg2"/>
                </a:solidFill>
                <a:latin typeface="Arial" charset="0"/>
              </a:rPr>
              <a:t>Dieser Studienverlaufsplan stellt eine idealtypische und sinnvolle Abfolge der Module des Studienfachs dar, die den Studienabschluss innerhalb der Regelstudienzeit ermöglicht. </a:t>
            </a:r>
            <a:r>
              <a:rPr lang="de-DE" sz="1000" dirty="0" smtClean="0">
                <a:solidFill>
                  <a:schemeClr val="bg2"/>
                </a:solidFill>
                <a:latin typeface="Arial" charset="0"/>
              </a:rPr>
              <a:t>Diese </a:t>
            </a:r>
            <a:r>
              <a:rPr lang="de-DE" sz="1000" dirty="0">
                <a:solidFill>
                  <a:schemeClr val="bg2"/>
                </a:solidFill>
                <a:latin typeface="Arial" charset="0"/>
              </a:rPr>
              <a:t>Abfolge ist jedoch nicht verpflichtend; Studierenden steht es frei, ihren Studienverlauf anders zu gestalten.</a:t>
            </a:r>
          </a:p>
        </p:txBody>
      </p:sp>
      <p:sp>
        <p:nvSpPr>
          <p:cNvPr id="184" name="Textfeld 183"/>
          <p:cNvSpPr txBox="1"/>
          <p:nvPr/>
        </p:nvSpPr>
        <p:spPr>
          <a:xfrm rot="18539079">
            <a:off x="8292523" y="1637138"/>
            <a:ext cx="9973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>
                <a:latin typeface="Arial" pitchFamily="34" charset="0"/>
                <a:cs typeface="Arial" pitchFamily="34" charset="0"/>
              </a:rPr>
              <a:t>Anz. MP/SL</a:t>
            </a:r>
            <a:endParaRPr lang="de-DE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6" name="Textfeld 185"/>
          <p:cNvSpPr txBox="1"/>
          <p:nvPr/>
        </p:nvSpPr>
        <p:spPr>
          <a:xfrm>
            <a:off x="8693" y="6458696"/>
            <a:ext cx="8509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MP=Modulprüfung</a:t>
            </a:r>
          </a:p>
          <a:p>
            <a:r>
              <a:rPr lang="de-DE" sz="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SL=Studienleistung</a:t>
            </a:r>
            <a:endParaRPr lang="de-DE" sz="6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0" name="Textfeld 209"/>
          <p:cNvSpPr txBox="1"/>
          <p:nvPr/>
        </p:nvSpPr>
        <p:spPr>
          <a:xfrm>
            <a:off x="2867882" y="3885985"/>
            <a:ext cx="42191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900" dirty="0" smtClean="0">
                <a:latin typeface="Arial" pitchFamily="34" charset="0"/>
                <a:cs typeface="Arial" pitchFamily="34" charset="0"/>
              </a:rPr>
              <a:t>6 LP</a:t>
            </a:r>
            <a:endParaRPr lang="de-DE" sz="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1" name="Textfeld 210"/>
          <p:cNvSpPr txBox="1"/>
          <p:nvPr/>
        </p:nvSpPr>
        <p:spPr>
          <a:xfrm>
            <a:off x="3507535" y="4576857"/>
            <a:ext cx="42191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900" dirty="0" smtClean="0">
                <a:latin typeface="Arial" pitchFamily="34" charset="0"/>
                <a:cs typeface="Arial" pitchFamily="34" charset="0"/>
              </a:rPr>
              <a:t>6 LP</a:t>
            </a:r>
            <a:endParaRPr lang="de-DE" sz="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4" name="Textfeld 213"/>
          <p:cNvSpPr txBox="1"/>
          <p:nvPr/>
        </p:nvSpPr>
        <p:spPr>
          <a:xfrm>
            <a:off x="901982" y="4337268"/>
            <a:ext cx="62709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900" dirty="0" smtClean="0">
                <a:latin typeface="Arial" pitchFamily="34" charset="0"/>
                <a:cs typeface="Arial" pitchFamily="34" charset="0"/>
              </a:rPr>
              <a:t>1 MP</a:t>
            </a:r>
            <a:r>
              <a:rPr lang="de-DE" sz="900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/SL</a:t>
            </a:r>
            <a:endParaRPr lang="de-DE" sz="900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6" name="Textfeld 215"/>
          <p:cNvSpPr txBox="1"/>
          <p:nvPr/>
        </p:nvSpPr>
        <p:spPr>
          <a:xfrm>
            <a:off x="842709" y="4704790"/>
            <a:ext cx="64494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err="1" smtClean="0">
                <a:latin typeface="Arial" pitchFamily="34" charset="0"/>
                <a:cs typeface="Arial" pitchFamily="34" charset="0"/>
              </a:rPr>
              <a:t>Dol</a:t>
            </a:r>
            <a:r>
              <a:rPr lang="de-DE" sz="1000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de-DE" sz="1000" dirty="0" err="1" smtClean="0">
                <a:latin typeface="Arial" pitchFamily="34" charset="0"/>
                <a:cs typeface="Arial" pitchFamily="34" charset="0"/>
              </a:rPr>
              <a:t>metsch</a:t>
            </a:r>
            <a:r>
              <a:rPr lang="de-DE" sz="1000" dirty="0" smtClean="0">
                <a:latin typeface="Arial" pitchFamily="34" charset="0"/>
                <a:cs typeface="Arial" pitchFamily="34" charset="0"/>
              </a:rPr>
              <a:t>-wissen-</a:t>
            </a:r>
            <a:r>
              <a:rPr lang="de-DE" sz="1000" dirty="0" err="1" smtClean="0">
                <a:latin typeface="Arial" pitchFamily="34" charset="0"/>
                <a:cs typeface="Arial" pitchFamily="34" charset="0"/>
              </a:rPr>
              <a:t>sch</a:t>
            </a:r>
            <a:r>
              <a:rPr lang="de-DE" sz="1000" dirty="0" smtClean="0">
                <a:latin typeface="Arial" pitchFamily="34" charset="0"/>
                <a:cs typeface="Arial" pitchFamily="34" charset="0"/>
              </a:rPr>
              <a:t>. &amp; </a:t>
            </a:r>
            <a:r>
              <a:rPr lang="de-DE" sz="1000" dirty="0" err="1" smtClean="0">
                <a:latin typeface="Arial" pitchFamily="34" charset="0"/>
                <a:cs typeface="Arial" pitchFamily="34" charset="0"/>
              </a:rPr>
              <a:t>Allgm</a:t>
            </a:r>
            <a:r>
              <a:rPr lang="de-DE" sz="10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de-DE" sz="1000" dirty="0" err="1" smtClean="0">
                <a:latin typeface="Arial" pitchFamily="34" charset="0"/>
                <a:cs typeface="Arial" pitchFamily="34" charset="0"/>
              </a:rPr>
              <a:t>Transla</a:t>
            </a:r>
            <a:r>
              <a:rPr lang="de-DE" sz="1000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de-DE" sz="1000" dirty="0" err="1" smtClean="0">
                <a:latin typeface="Arial" pitchFamily="34" charset="0"/>
                <a:cs typeface="Arial" pitchFamily="34" charset="0"/>
              </a:rPr>
              <a:t>tions</a:t>
            </a:r>
            <a:r>
              <a:rPr lang="de-DE" sz="1000" dirty="0" smtClean="0">
                <a:latin typeface="Arial" pitchFamily="34" charset="0"/>
                <a:cs typeface="Arial" pitchFamily="34" charset="0"/>
              </a:rPr>
              <a:t>-wissen-</a:t>
            </a:r>
            <a:r>
              <a:rPr lang="de-DE" sz="1000" dirty="0" err="1" smtClean="0">
                <a:latin typeface="Arial" pitchFamily="34" charset="0"/>
                <a:cs typeface="Arial" pitchFamily="34" charset="0"/>
              </a:rPr>
              <a:t>schaft</a:t>
            </a:r>
            <a:endParaRPr lang="de-DE" sz="1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8" name="Textfeld 217"/>
          <p:cNvSpPr txBox="1"/>
          <p:nvPr/>
        </p:nvSpPr>
        <p:spPr>
          <a:xfrm>
            <a:off x="1557227" y="4375544"/>
            <a:ext cx="62709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900" dirty="0" smtClean="0">
                <a:latin typeface="Arial" pitchFamily="34" charset="0"/>
                <a:cs typeface="Arial" pitchFamily="34" charset="0"/>
              </a:rPr>
              <a:t>1 MP</a:t>
            </a:r>
            <a:r>
              <a:rPr lang="de-DE" sz="900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/SL</a:t>
            </a:r>
            <a:endParaRPr lang="de-DE" sz="900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0" name="Textfeld 219"/>
          <p:cNvSpPr txBox="1"/>
          <p:nvPr/>
        </p:nvSpPr>
        <p:spPr>
          <a:xfrm>
            <a:off x="1506583" y="4847551"/>
            <a:ext cx="606539" cy="861774"/>
          </a:xfrm>
          <a:prstGeom prst="rect">
            <a:avLst/>
          </a:prstGeom>
          <a:solidFill>
            <a:srgbClr val="FFCC66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latin typeface="Arial" pitchFamily="34" charset="0"/>
                <a:cs typeface="Arial" pitchFamily="34" charset="0"/>
              </a:rPr>
              <a:t>Kultur- und Sprachwissenschaft </a:t>
            </a:r>
          </a:p>
        </p:txBody>
      </p:sp>
      <p:sp>
        <p:nvSpPr>
          <p:cNvPr id="221" name="Textfeld 220"/>
          <p:cNvSpPr txBox="1"/>
          <p:nvPr/>
        </p:nvSpPr>
        <p:spPr>
          <a:xfrm>
            <a:off x="928240" y="6172881"/>
            <a:ext cx="42191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900" dirty="0" smtClean="0">
                <a:latin typeface="Arial" pitchFamily="34" charset="0"/>
                <a:cs typeface="Arial" pitchFamily="34" charset="0"/>
              </a:rPr>
              <a:t>6 LP</a:t>
            </a:r>
            <a:endParaRPr lang="de-DE" sz="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2" name="Textfeld 221"/>
          <p:cNvSpPr txBox="1"/>
          <p:nvPr/>
        </p:nvSpPr>
        <p:spPr>
          <a:xfrm>
            <a:off x="1609612" y="6167610"/>
            <a:ext cx="42191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900" dirty="0" smtClean="0">
                <a:latin typeface="Arial" pitchFamily="34" charset="0"/>
                <a:cs typeface="Arial" pitchFamily="34" charset="0"/>
              </a:rPr>
              <a:t>3 LP</a:t>
            </a:r>
            <a:endParaRPr lang="de-DE" sz="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3" name="Rectangle 84"/>
          <p:cNvSpPr>
            <a:spLocks noChangeArrowheads="1"/>
          </p:cNvSpPr>
          <p:nvPr/>
        </p:nvSpPr>
        <p:spPr bwMode="auto">
          <a:xfrm>
            <a:off x="2138503" y="5336998"/>
            <a:ext cx="647700" cy="1047750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de-DE" sz="1000" dirty="0">
              <a:latin typeface="Arial" charset="0"/>
            </a:endParaRPr>
          </a:p>
        </p:txBody>
      </p:sp>
      <p:sp>
        <p:nvSpPr>
          <p:cNvPr id="225" name="Textfeld 224"/>
          <p:cNvSpPr txBox="1"/>
          <p:nvPr/>
        </p:nvSpPr>
        <p:spPr>
          <a:xfrm>
            <a:off x="2189897" y="4374967"/>
            <a:ext cx="62709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900" dirty="0" smtClean="0">
                <a:latin typeface="Arial" pitchFamily="34" charset="0"/>
                <a:cs typeface="Arial" pitchFamily="34" charset="0"/>
              </a:rPr>
              <a:t>1 MP</a:t>
            </a:r>
            <a:r>
              <a:rPr lang="de-DE" sz="900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/SL</a:t>
            </a:r>
            <a:endParaRPr lang="de-DE" sz="900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6" name="Textfeld 225"/>
          <p:cNvSpPr txBox="1"/>
          <p:nvPr/>
        </p:nvSpPr>
        <p:spPr>
          <a:xfrm>
            <a:off x="2130144" y="4803455"/>
            <a:ext cx="64509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err="1" smtClean="0">
                <a:latin typeface="Arial" pitchFamily="34" charset="0"/>
                <a:cs typeface="Arial" pitchFamily="34" charset="0"/>
              </a:rPr>
              <a:t>Konse-kutivdolmetschen</a:t>
            </a:r>
            <a:r>
              <a:rPr lang="de-DE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1000" dirty="0">
                <a:latin typeface="Arial" pitchFamily="34" charset="0"/>
                <a:cs typeface="Arial" pitchFamily="34" charset="0"/>
              </a:rPr>
              <a:t>Stufe 1+2 B-A und A-B </a:t>
            </a:r>
            <a:endParaRPr lang="de-DE" sz="1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7" name="Textfeld 226"/>
          <p:cNvSpPr txBox="1"/>
          <p:nvPr/>
        </p:nvSpPr>
        <p:spPr>
          <a:xfrm>
            <a:off x="2216155" y="4582055"/>
            <a:ext cx="42191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900" dirty="0">
                <a:latin typeface="Arial" pitchFamily="34" charset="0"/>
                <a:cs typeface="Arial" pitchFamily="34" charset="0"/>
              </a:rPr>
              <a:t>6</a:t>
            </a:r>
            <a:r>
              <a:rPr lang="de-DE" sz="900" dirty="0" smtClean="0">
                <a:latin typeface="Arial" pitchFamily="34" charset="0"/>
                <a:cs typeface="Arial" pitchFamily="34" charset="0"/>
              </a:rPr>
              <a:t> LP</a:t>
            </a:r>
            <a:endParaRPr lang="de-DE" sz="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9" name="Textfeld 228"/>
          <p:cNvSpPr txBox="1"/>
          <p:nvPr/>
        </p:nvSpPr>
        <p:spPr>
          <a:xfrm>
            <a:off x="2193466" y="6155577"/>
            <a:ext cx="42191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900" dirty="0" smtClean="0">
                <a:latin typeface="Arial" pitchFamily="34" charset="0"/>
                <a:cs typeface="Arial" pitchFamily="34" charset="0"/>
              </a:rPr>
              <a:t>6 LP</a:t>
            </a:r>
            <a:endParaRPr lang="de-DE" sz="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0" name="Rectangle 84"/>
          <p:cNvSpPr>
            <a:spLocks noChangeArrowheads="1"/>
          </p:cNvSpPr>
          <p:nvPr/>
        </p:nvSpPr>
        <p:spPr bwMode="auto">
          <a:xfrm>
            <a:off x="4067735" y="4024797"/>
            <a:ext cx="647700" cy="267767"/>
          </a:xfrm>
          <a:prstGeom prst="rect">
            <a:avLst/>
          </a:prstGeom>
          <a:solidFill>
            <a:srgbClr val="FFCC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de-DE" sz="1000" dirty="0">
              <a:latin typeface="Arial" charset="0"/>
            </a:endParaRPr>
          </a:p>
        </p:txBody>
      </p:sp>
      <p:sp>
        <p:nvSpPr>
          <p:cNvPr id="231" name="Textfeld 230"/>
          <p:cNvSpPr txBox="1"/>
          <p:nvPr/>
        </p:nvSpPr>
        <p:spPr>
          <a:xfrm>
            <a:off x="4104274" y="2276451"/>
            <a:ext cx="62709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900" dirty="0" smtClean="0">
                <a:latin typeface="Arial" pitchFamily="34" charset="0"/>
                <a:cs typeface="Arial" pitchFamily="34" charset="0"/>
              </a:rPr>
              <a:t>1 MP</a:t>
            </a:r>
            <a:r>
              <a:rPr lang="de-DE" sz="900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/SL</a:t>
            </a:r>
            <a:endParaRPr lang="de-DE" sz="900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3" name="Textfeld 232"/>
          <p:cNvSpPr txBox="1"/>
          <p:nvPr/>
        </p:nvSpPr>
        <p:spPr>
          <a:xfrm>
            <a:off x="4104274" y="2735259"/>
            <a:ext cx="605642" cy="1169551"/>
          </a:xfrm>
          <a:prstGeom prst="rect">
            <a:avLst/>
          </a:prstGeom>
          <a:solidFill>
            <a:srgbClr val="FFCC66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1000" dirty="0">
                <a:latin typeface="Arial" pitchFamily="34" charset="0"/>
                <a:cs typeface="Arial" pitchFamily="34" charset="0"/>
              </a:rPr>
              <a:t>Simultandolmetschen Stufe 3+4 B-A und A-B  </a:t>
            </a:r>
            <a:endParaRPr lang="de-DE" sz="1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5" name="Textfeld 234"/>
          <p:cNvSpPr txBox="1"/>
          <p:nvPr/>
        </p:nvSpPr>
        <p:spPr>
          <a:xfrm>
            <a:off x="4764675" y="4365026"/>
            <a:ext cx="62709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900" dirty="0" smtClean="0">
                <a:latin typeface="Arial" pitchFamily="34" charset="0"/>
                <a:cs typeface="Arial" pitchFamily="34" charset="0"/>
              </a:rPr>
              <a:t>1 MP</a:t>
            </a:r>
            <a:r>
              <a:rPr lang="de-DE" sz="900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/SL</a:t>
            </a:r>
            <a:endParaRPr lang="de-DE" sz="900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7" name="Textfeld 236"/>
          <p:cNvSpPr txBox="1"/>
          <p:nvPr/>
        </p:nvSpPr>
        <p:spPr>
          <a:xfrm>
            <a:off x="4722688" y="4864547"/>
            <a:ext cx="64328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latin typeface="Arial" pitchFamily="34" charset="0"/>
                <a:cs typeface="Arial" pitchFamily="34" charset="0"/>
              </a:rPr>
              <a:t>Trans-</a:t>
            </a:r>
            <a:r>
              <a:rPr lang="de-DE" sz="1000" dirty="0" err="1" smtClean="0">
                <a:latin typeface="Arial" pitchFamily="34" charset="0"/>
                <a:cs typeface="Arial" pitchFamily="34" charset="0"/>
              </a:rPr>
              <a:t>latori</a:t>
            </a:r>
            <a:r>
              <a:rPr lang="de-DE" sz="1000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de-DE" sz="1000" dirty="0" err="1" smtClean="0">
                <a:latin typeface="Arial" pitchFamily="34" charset="0"/>
                <a:cs typeface="Arial" pitchFamily="34" charset="0"/>
              </a:rPr>
              <a:t>sche</a:t>
            </a:r>
            <a:r>
              <a:rPr lang="de-DE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1000" dirty="0" err="1" smtClean="0">
                <a:latin typeface="Arial" pitchFamily="34" charset="0"/>
                <a:cs typeface="Arial" pitchFamily="34" charset="0"/>
              </a:rPr>
              <a:t>Kompe-tenz</a:t>
            </a:r>
            <a:r>
              <a:rPr lang="de-DE" sz="1000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de-DE" sz="1000" dirty="0" smtClean="0">
                <a:latin typeface="Arial" pitchFamily="34" charset="0"/>
                <a:cs typeface="Arial" pitchFamily="34" charset="0"/>
              </a:rPr>
            </a:br>
            <a:r>
              <a:rPr lang="de-DE" sz="1000" dirty="0" smtClean="0">
                <a:latin typeface="Arial" pitchFamily="34" charset="0"/>
                <a:cs typeface="Arial" pitchFamily="34" charset="0"/>
              </a:rPr>
              <a:t>B-A </a:t>
            </a:r>
            <a:r>
              <a:rPr lang="de-DE" sz="1000" dirty="0">
                <a:latin typeface="Arial" pitchFamily="34" charset="0"/>
                <a:cs typeface="Arial" pitchFamily="34" charset="0"/>
              </a:rPr>
              <a:t>und A-B </a:t>
            </a:r>
            <a:endParaRPr lang="de-DE" sz="1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9" name="Textfeld 238"/>
          <p:cNvSpPr txBox="1"/>
          <p:nvPr/>
        </p:nvSpPr>
        <p:spPr>
          <a:xfrm>
            <a:off x="5403655" y="3237728"/>
            <a:ext cx="62709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900" dirty="0" smtClean="0">
                <a:latin typeface="Arial" pitchFamily="34" charset="0"/>
                <a:cs typeface="Arial" pitchFamily="34" charset="0"/>
              </a:rPr>
              <a:t>1 </a:t>
            </a:r>
            <a:r>
              <a:rPr lang="de-DE" sz="900" dirty="0" smtClean="0">
                <a:latin typeface="Arial" pitchFamily="34" charset="0"/>
                <a:cs typeface="Arial" pitchFamily="34" charset="0"/>
              </a:rPr>
              <a:t>MP</a:t>
            </a:r>
            <a:r>
              <a:rPr lang="de-DE" sz="900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/SL</a:t>
            </a:r>
            <a:endParaRPr lang="de-DE" sz="900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1" name="Textfeld 240"/>
          <p:cNvSpPr txBox="1"/>
          <p:nvPr/>
        </p:nvSpPr>
        <p:spPr>
          <a:xfrm>
            <a:off x="4155708" y="2490215"/>
            <a:ext cx="42191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900" dirty="0" smtClean="0">
                <a:latin typeface="Arial" pitchFamily="34" charset="0"/>
                <a:cs typeface="Arial" pitchFamily="34" charset="0"/>
              </a:rPr>
              <a:t>6 LP</a:t>
            </a:r>
            <a:endParaRPr lang="de-DE" sz="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2" name="Textfeld 241"/>
          <p:cNvSpPr txBox="1"/>
          <p:nvPr/>
        </p:nvSpPr>
        <p:spPr>
          <a:xfrm>
            <a:off x="4808699" y="6106208"/>
            <a:ext cx="42191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900" dirty="0" smtClean="0">
                <a:latin typeface="Arial" pitchFamily="34" charset="0"/>
                <a:cs typeface="Arial" pitchFamily="34" charset="0"/>
              </a:rPr>
              <a:t>6 LP</a:t>
            </a:r>
            <a:endParaRPr lang="de-DE" sz="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3" name="Textfeld 242"/>
          <p:cNvSpPr txBox="1"/>
          <p:nvPr/>
        </p:nvSpPr>
        <p:spPr>
          <a:xfrm>
            <a:off x="5446904" y="5134092"/>
            <a:ext cx="42191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900" dirty="0" smtClean="0">
                <a:latin typeface="Arial" pitchFamily="34" charset="0"/>
                <a:cs typeface="Arial" pitchFamily="34" charset="0"/>
              </a:rPr>
              <a:t>3 </a:t>
            </a:r>
            <a:r>
              <a:rPr lang="de-DE" sz="900" dirty="0" smtClean="0">
                <a:latin typeface="Arial" pitchFamily="34" charset="0"/>
                <a:cs typeface="Arial" pitchFamily="34" charset="0"/>
              </a:rPr>
              <a:t>LP</a:t>
            </a:r>
            <a:endParaRPr lang="de-DE" sz="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4" name="Textfeld 243"/>
          <p:cNvSpPr txBox="1"/>
          <p:nvPr/>
        </p:nvSpPr>
        <p:spPr>
          <a:xfrm>
            <a:off x="5373687" y="3593518"/>
            <a:ext cx="64328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>
                <a:latin typeface="Arial" pitchFamily="34" charset="0"/>
                <a:cs typeface="Arial" pitchFamily="34" charset="0"/>
              </a:rPr>
              <a:t>Trans-</a:t>
            </a:r>
            <a:r>
              <a:rPr lang="de-DE" sz="1000" dirty="0" err="1">
                <a:latin typeface="Arial" pitchFamily="34" charset="0"/>
                <a:cs typeface="Arial" pitchFamily="34" charset="0"/>
              </a:rPr>
              <a:t>latori</a:t>
            </a:r>
            <a:r>
              <a:rPr lang="de-DE" sz="1000" dirty="0">
                <a:latin typeface="Arial" pitchFamily="34" charset="0"/>
                <a:cs typeface="Arial" pitchFamily="34" charset="0"/>
              </a:rPr>
              <a:t>-</a:t>
            </a:r>
            <a:r>
              <a:rPr lang="de-DE" sz="1000" dirty="0" err="1">
                <a:latin typeface="Arial" pitchFamily="34" charset="0"/>
                <a:cs typeface="Arial" pitchFamily="34" charset="0"/>
              </a:rPr>
              <a:t>sche</a:t>
            </a:r>
            <a:r>
              <a:rPr lang="de-DE" sz="10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1000" dirty="0" err="1">
                <a:latin typeface="Arial" pitchFamily="34" charset="0"/>
                <a:cs typeface="Arial" pitchFamily="34" charset="0"/>
              </a:rPr>
              <a:t>Kompe-tenz</a:t>
            </a:r>
            <a:r>
              <a:rPr lang="de-DE" sz="1000" dirty="0">
                <a:latin typeface="Arial" pitchFamily="34" charset="0"/>
                <a:cs typeface="Arial" pitchFamily="34" charset="0"/>
              </a:rPr>
              <a:t>; Fach-über-setzen </a:t>
            </a:r>
            <a:r>
              <a:rPr lang="de-DE" sz="1000" dirty="0" smtClean="0">
                <a:latin typeface="Arial" pitchFamily="34" charset="0"/>
                <a:cs typeface="Arial" pitchFamily="34" charset="0"/>
              </a:rPr>
              <a:t>1 </a:t>
            </a:r>
            <a:r>
              <a:rPr lang="de-DE" sz="1000" dirty="0" smtClean="0">
                <a:latin typeface="Arial" pitchFamily="34" charset="0"/>
                <a:cs typeface="Arial" pitchFamily="34" charset="0"/>
              </a:rPr>
              <a:t>(WPM) </a:t>
            </a:r>
          </a:p>
        </p:txBody>
      </p:sp>
      <p:sp>
        <p:nvSpPr>
          <p:cNvPr id="2061" name="Line 22"/>
          <p:cNvSpPr>
            <a:spLocks noChangeShapeType="1"/>
          </p:cNvSpPr>
          <p:nvPr/>
        </p:nvSpPr>
        <p:spPr bwMode="auto">
          <a:xfrm>
            <a:off x="0" y="5345113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93" name="Text Box 34"/>
          <p:cNvSpPr txBox="1">
            <a:spLocks noChangeArrowheads="1"/>
          </p:cNvSpPr>
          <p:nvPr/>
        </p:nvSpPr>
        <p:spPr bwMode="auto">
          <a:xfrm>
            <a:off x="104532" y="959641"/>
            <a:ext cx="478207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de-DE" sz="1400" dirty="0" smtClean="0">
                <a:latin typeface="Arial" charset="0"/>
              </a:rPr>
              <a:t>z.B. mit der Fächerkombination Deutsch (A), Spanisch (B)</a:t>
            </a:r>
            <a:endParaRPr lang="de-DE" sz="1400" dirty="0">
              <a:latin typeface="Arial" charset="0"/>
            </a:endParaRPr>
          </a:p>
        </p:txBody>
      </p:sp>
      <p:sp>
        <p:nvSpPr>
          <p:cNvPr id="94" name="Textfeld 93"/>
          <p:cNvSpPr txBox="1"/>
          <p:nvPr/>
        </p:nvSpPr>
        <p:spPr>
          <a:xfrm>
            <a:off x="984841" y="4513886"/>
            <a:ext cx="42191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900" dirty="0" smtClean="0">
                <a:latin typeface="Arial" pitchFamily="34" charset="0"/>
                <a:cs typeface="Arial" pitchFamily="34" charset="0"/>
              </a:rPr>
              <a:t>6 LP</a:t>
            </a:r>
            <a:endParaRPr lang="de-DE" sz="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7" name="Textfeld 96"/>
          <p:cNvSpPr txBox="1"/>
          <p:nvPr/>
        </p:nvSpPr>
        <p:spPr>
          <a:xfrm>
            <a:off x="1655119" y="4579538"/>
            <a:ext cx="42191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900" dirty="0" smtClean="0">
                <a:latin typeface="Arial" pitchFamily="34" charset="0"/>
                <a:cs typeface="Arial" pitchFamily="34" charset="0"/>
              </a:rPr>
              <a:t>6 LP</a:t>
            </a:r>
            <a:endParaRPr lang="de-DE" sz="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9" name="Textfeld 98"/>
          <p:cNvSpPr txBox="1"/>
          <p:nvPr/>
        </p:nvSpPr>
        <p:spPr>
          <a:xfrm>
            <a:off x="2859688" y="2443531"/>
            <a:ext cx="42191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900" dirty="0" smtClean="0">
                <a:latin typeface="Arial" pitchFamily="34" charset="0"/>
                <a:cs typeface="Arial" pitchFamily="34" charset="0"/>
              </a:rPr>
              <a:t>6 LP</a:t>
            </a:r>
            <a:endParaRPr lang="de-DE" sz="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0" name="Textfeld 99"/>
          <p:cNvSpPr txBox="1"/>
          <p:nvPr/>
        </p:nvSpPr>
        <p:spPr>
          <a:xfrm>
            <a:off x="4159628" y="3975046"/>
            <a:ext cx="42191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900" dirty="0" smtClean="0">
                <a:latin typeface="Arial" pitchFamily="34" charset="0"/>
                <a:cs typeface="Arial" pitchFamily="34" charset="0"/>
              </a:rPr>
              <a:t>6 LP</a:t>
            </a:r>
            <a:endParaRPr lang="de-DE" sz="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1" name="Textfeld 100"/>
          <p:cNvSpPr txBox="1"/>
          <p:nvPr/>
        </p:nvSpPr>
        <p:spPr>
          <a:xfrm>
            <a:off x="4787278" y="4612796"/>
            <a:ext cx="42191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900" dirty="0" smtClean="0">
                <a:latin typeface="Arial" pitchFamily="34" charset="0"/>
                <a:cs typeface="Arial" pitchFamily="34" charset="0"/>
              </a:rPr>
              <a:t>6 LP</a:t>
            </a:r>
            <a:endParaRPr lang="de-DE" sz="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2" name="Rectangle 76"/>
          <p:cNvSpPr>
            <a:spLocks noChangeArrowheads="1"/>
          </p:cNvSpPr>
          <p:nvPr/>
        </p:nvSpPr>
        <p:spPr bwMode="auto">
          <a:xfrm>
            <a:off x="6018333" y="6400800"/>
            <a:ext cx="6477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de-DE" sz="1200" dirty="0">
                <a:latin typeface="Arial" charset="0"/>
              </a:rPr>
              <a:t>Modul </a:t>
            </a:r>
            <a:r>
              <a:rPr lang="de-DE" sz="1200" dirty="0" smtClean="0">
                <a:latin typeface="Arial" charset="0"/>
              </a:rPr>
              <a:t>9</a:t>
            </a:r>
            <a:endParaRPr lang="de-DE" sz="1200" dirty="0">
              <a:latin typeface="Arial" charset="0"/>
            </a:endParaRPr>
          </a:p>
        </p:txBody>
      </p:sp>
      <p:sp>
        <p:nvSpPr>
          <p:cNvPr id="106" name="Textfeld 105"/>
          <p:cNvSpPr txBox="1"/>
          <p:nvPr/>
        </p:nvSpPr>
        <p:spPr>
          <a:xfrm>
            <a:off x="5987757" y="2537437"/>
            <a:ext cx="64328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>
                <a:latin typeface="Arial" pitchFamily="34" charset="0"/>
                <a:cs typeface="Arial" pitchFamily="34" charset="0"/>
              </a:rPr>
              <a:t>Trans-</a:t>
            </a:r>
            <a:r>
              <a:rPr lang="de-DE" sz="1000" dirty="0" err="1">
                <a:latin typeface="Arial" pitchFamily="34" charset="0"/>
                <a:cs typeface="Arial" pitchFamily="34" charset="0"/>
              </a:rPr>
              <a:t>latori</a:t>
            </a:r>
            <a:r>
              <a:rPr lang="de-DE" sz="1000" dirty="0">
                <a:latin typeface="Arial" pitchFamily="34" charset="0"/>
                <a:cs typeface="Arial" pitchFamily="34" charset="0"/>
              </a:rPr>
              <a:t>-</a:t>
            </a:r>
            <a:r>
              <a:rPr lang="de-DE" sz="1000" dirty="0" err="1">
                <a:latin typeface="Arial" pitchFamily="34" charset="0"/>
                <a:cs typeface="Arial" pitchFamily="34" charset="0"/>
              </a:rPr>
              <a:t>sche</a:t>
            </a:r>
            <a:r>
              <a:rPr lang="de-DE" sz="10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1000" dirty="0" err="1" smtClean="0">
                <a:latin typeface="Arial" pitchFamily="34" charset="0"/>
                <a:cs typeface="Arial" pitchFamily="34" charset="0"/>
              </a:rPr>
              <a:t>Kompe-tenz</a:t>
            </a:r>
            <a:r>
              <a:rPr lang="de-DE" sz="1000" dirty="0" smtClean="0">
                <a:latin typeface="Arial" pitchFamily="34" charset="0"/>
                <a:cs typeface="Arial" pitchFamily="34" charset="0"/>
              </a:rPr>
              <a:t>; </a:t>
            </a:r>
            <a:r>
              <a:rPr lang="de-DE" sz="1000" dirty="0" smtClean="0">
                <a:latin typeface="Arial" pitchFamily="34" charset="0"/>
                <a:cs typeface="Arial" pitchFamily="34" charset="0"/>
              </a:rPr>
              <a:t>Fach-über-setzen 2 </a:t>
            </a:r>
            <a:r>
              <a:rPr lang="de-DE" sz="1000" dirty="0" smtClean="0">
                <a:latin typeface="Arial" pitchFamily="34" charset="0"/>
                <a:cs typeface="Arial" pitchFamily="34" charset="0"/>
              </a:rPr>
              <a:t>(WPM) </a:t>
            </a:r>
          </a:p>
        </p:txBody>
      </p:sp>
      <p:sp>
        <p:nvSpPr>
          <p:cNvPr id="107" name="Textfeld 106"/>
          <p:cNvSpPr txBox="1"/>
          <p:nvPr/>
        </p:nvSpPr>
        <p:spPr>
          <a:xfrm>
            <a:off x="5995237" y="2217202"/>
            <a:ext cx="62709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900" dirty="0" smtClean="0">
                <a:latin typeface="Arial" pitchFamily="34" charset="0"/>
                <a:cs typeface="Arial" pitchFamily="34" charset="0"/>
              </a:rPr>
              <a:t>1 MP</a:t>
            </a:r>
            <a:r>
              <a:rPr lang="de-DE" sz="900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/SL</a:t>
            </a:r>
            <a:endParaRPr lang="de-DE" sz="900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8" name="Textfeld 107"/>
          <p:cNvSpPr txBox="1"/>
          <p:nvPr/>
        </p:nvSpPr>
        <p:spPr>
          <a:xfrm>
            <a:off x="6097406" y="2378752"/>
            <a:ext cx="42191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900" dirty="0" smtClean="0">
                <a:latin typeface="Arial" pitchFamily="34" charset="0"/>
                <a:cs typeface="Arial" pitchFamily="34" charset="0"/>
              </a:rPr>
              <a:t>6 LP</a:t>
            </a:r>
            <a:endParaRPr lang="de-DE" sz="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9" name="Textfeld 108"/>
          <p:cNvSpPr txBox="1"/>
          <p:nvPr/>
        </p:nvSpPr>
        <p:spPr>
          <a:xfrm>
            <a:off x="6126729" y="4080337"/>
            <a:ext cx="42191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900" dirty="0" smtClean="0">
                <a:latin typeface="Arial" pitchFamily="34" charset="0"/>
                <a:cs typeface="Arial" pitchFamily="34" charset="0"/>
              </a:rPr>
              <a:t>6 LP</a:t>
            </a:r>
            <a:endParaRPr lang="de-DE" sz="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0" name="Textfeld 109"/>
          <p:cNvSpPr txBox="1"/>
          <p:nvPr/>
        </p:nvSpPr>
        <p:spPr>
          <a:xfrm>
            <a:off x="3503829" y="6122134"/>
            <a:ext cx="42191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900" dirty="0" smtClean="0">
                <a:latin typeface="Arial" pitchFamily="34" charset="0"/>
                <a:cs typeface="Arial" pitchFamily="34" charset="0"/>
              </a:rPr>
              <a:t>6 LP</a:t>
            </a:r>
            <a:endParaRPr lang="de-DE" sz="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1" name="Text Box 86"/>
          <p:cNvSpPr txBox="1">
            <a:spLocks noChangeArrowheads="1"/>
          </p:cNvSpPr>
          <p:nvPr/>
        </p:nvSpPr>
        <p:spPr bwMode="auto">
          <a:xfrm>
            <a:off x="6865950" y="3368671"/>
            <a:ext cx="1315019" cy="461665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514350" eaLnBrk="0" hangingPunct="0">
              <a:tabLst>
                <a:tab pos="1524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514350" eaLnBrk="0" hangingPunct="0">
              <a:tabLst>
                <a:tab pos="1524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514350" eaLnBrk="0" hangingPunct="0">
              <a:tabLst>
                <a:tab pos="1524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514350" eaLnBrk="0" hangingPunct="0">
              <a:tabLst>
                <a:tab pos="1524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514350" eaLnBrk="0" hangingPunct="0">
              <a:tabLst>
                <a:tab pos="1524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514350" eaLnBrk="0" fontAlgn="base" hangingPunct="0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514350" eaLnBrk="0" fontAlgn="base" hangingPunct="0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514350" eaLnBrk="0" fontAlgn="base" hangingPunct="0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514350" eaLnBrk="0" fontAlgn="base" hangingPunct="0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de-DE" sz="1200" dirty="0" smtClean="0">
                <a:latin typeface="Arial" charset="0"/>
              </a:rPr>
              <a:t>Masterarbeit (Anteil):      6 LP</a:t>
            </a:r>
            <a:endParaRPr lang="de-DE" sz="1200" dirty="0">
              <a:latin typeface="Arial" charset="0"/>
            </a:endParaRPr>
          </a:p>
        </p:txBody>
      </p:sp>
      <p:sp>
        <p:nvSpPr>
          <p:cNvPr id="112" name="Text Box 86"/>
          <p:cNvSpPr txBox="1">
            <a:spLocks noChangeArrowheads="1"/>
          </p:cNvSpPr>
          <p:nvPr/>
        </p:nvSpPr>
        <p:spPr bwMode="auto">
          <a:xfrm>
            <a:off x="6865782" y="2266219"/>
            <a:ext cx="1315019" cy="830997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514350" eaLnBrk="0" hangingPunct="0">
              <a:tabLst>
                <a:tab pos="1524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514350" eaLnBrk="0" hangingPunct="0">
              <a:tabLst>
                <a:tab pos="1524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514350" eaLnBrk="0" hangingPunct="0">
              <a:tabLst>
                <a:tab pos="1524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514350" eaLnBrk="0" hangingPunct="0">
              <a:tabLst>
                <a:tab pos="1524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514350" eaLnBrk="0" hangingPunct="0">
              <a:tabLst>
                <a:tab pos="1524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514350" eaLnBrk="0" fontAlgn="base" hangingPunct="0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514350" eaLnBrk="0" fontAlgn="base" hangingPunct="0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514350" eaLnBrk="0" fontAlgn="base" hangingPunct="0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514350" eaLnBrk="0" fontAlgn="base" hangingPunct="0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de-DE" sz="1200" dirty="0" smtClean="0">
                <a:latin typeface="Arial" charset="0"/>
              </a:rPr>
              <a:t>Masterarbeit (Anteil):      </a:t>
            </a:r>
            <a:r>
              <a:rPr lang="de-DE" sz="1200" dirty="0">
                <a:latin typeface="Arial" charset="0"/>
              </a:rPr>
              <a:t>9 LP</a:t>
            </a:r>
            <a:br>
              <a:rPr lang="de-DE" sz="1200" dirty="0">
                <a:latin typeface="Arial" charset="0"/>
              </a:rPr>
            </a:br>
            <a:r>
              <a:rPr lang="de-DE" sz="1200" dirty="0" smtClean="0">
                <a:latin typeface="Arial" charset="0"/>
              </a:rPr>
              <a:t>Mündliche Prüfung:     3 LP</a:t>
            </a:r>
            <a:endParaRPr lang="de-DE" sz="1200" dirty="0">
              <a:latin typeface="Arial" charset="0"/>
            </a:endParaRPr>
          </a:p>
        </p:txBody>
      </p:sp>
      <p:sp>
        <p:nvSpPr>
          <p:cNvPr id="95" name="Textfeld 94"/>
          <p:cNvSpPr txBox="1"/>
          <p:nvPr/>
        </p:nvSpPr>
        <p:spPr>
          <a:xfrm>
            <a:off x="5435315" y="3424305"/>
            <a:ext cx="42191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900" dirty="0" smtClean="0">
                <a:latin typeface="Arial" pitchFamily="34" charset="0"/>
                <a:cs typeface="Arial" pitchFamily="34" charset="0"/>
              </a:rPr>
              <a:t>9 </a:t>
            </a:r>
            <a:r>
              <a:rPr lang="de-DE" sz="900" dirty="0" smtClean="0">
                <a:latin typeface="Arial" pitchFamily="34" charset="0"/>
                <a:cs typeface="Arial" pitchFamily="34" charset="0"/>
              </a:rPr>
              <a:t>LP</a:t>
            </a:r>
            <a:endParaRPr lang="de-DE" sz="9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0835618"/>
      </p:ext>
    </p:extLst>
  </p:cSld>
  <p:clrMapOvr>
    <a:masterClrMapping/>
  </p:clrMapOvr>
</p:sld>
</file>

<file path=ppt/theme/theme1.xml><?xml version="1.0" encoding="utf-8"?>
<a:theme xmlns:a="http://schemas.openxmlformats.org/drawingml/2006/main" name="Standarddesign">
  <a:themeElements>
    <a:clrScheme name="Standard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234</Words>
  <Application>Microsoft Office PowerPoint</Application>
  <PresentationFormat>Bildschirmpräsentation (4:3)</PresentationFormat>
  <Paragraphs>69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Symbol</vt:lpstr>
      <vt:lpstr>Times New Roman</vt:lpstr>
      <vt:lpstr>Standarddesign</vt:lpstr>
      <vt:lpstr>PowerPoint-Präsentation</vt:lpstr>
    </vt:vector>
  </TitlesOfParts>
  <Company>Universität Mainz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vogt</dc:creator>
  <cp:lastModifiedBy>Kinne, Dr. Doris</cp:lastModifiedBy>
  <cp:revision>55</cp:revision>
  <dcterms:created xsi:type="dcterms:W3CDTF">2007-04-11T11:28:15Z</dcterms:created>
  <dcterms:modified xsi:type="dcterms:W3CDTF">2019-11-27T08:29:41Z</dcterms:modified>
</cp:coreProperties>
</file>